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66" r:id="rId14"/>
    <p:sldId id="267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6E16F5C-688B-44EC-BBD9-86C556A191B3}" type="datetimeFigureOut">
              <a:rPr lang="en-US" smtClean="0"/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88B08308-70DA-4D4B-8929-249BFB17D86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6F5C-688B-44EC-BBD9-86C556A191B3}" type="datetimeFigureOut">
              <a:rPr lang="en-US" smtClean="0"/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8308-70DA-4D4B-8929-249BFB17D8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6F5C-688B-44EC-BBD9-86C556A191B3}" type="datetimeFigureOut">
              <a:rPr lang="en-US" smtClean="0"/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8308-70DA-4D4B-8929-249BFB17D8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6F5C-688B-44EC-BBD9-86C556A191B3}" type="datetimeFigureOut">
              <a:rPr lang="en-US" smtClean="0"/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8308-70DA-4D4B-8929-249BFB17D866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6E16F5C-688B-44EC-BBD9-86C556A191B3}" type="datetimeFigureOut">
              <a:rPr lang="en-US" smtClean="0"/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8308-70DA-4D4B-8929-249BFB17D866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6F5C-688B-44EC-BBD9-86C556A191B3}" type="datetimeFigureOut">
              <a:rPr lang="en-US" smtClean="0"/>
              <a:t>4/24/2013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8308-70DA-4D4B-8929-249BFB17D86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6F5C-688B-44EC-BBD9-86C556A191B3}" type="datetimeFigureOut">
              <a:rPr lang="en-US" smtClean="0"/>
              <a:t>4/24/2013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8308-70DA-4D4B-8929-249BFB17D86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E16F5C-688B-44EC-BBD9-86C556A191B3}" type="datetimeFigureOut">
              <a:rPr lang="en-US" smtClean="0"/>
              <a:t>4/24/2013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8308-70DA-4D4B-8929-249BFB17D86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6F5C-688B-44EC-BBD9-86C556A191B3}" type="datetimeFigureOut">
              <a:rPr lang="en-US" smtClean="0"/>
              <a:t>4/24/2013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8308-70DA-4D4B-8929-249BFB17D8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6E16F5C-688B-44EC-BBD9-86C556A191B3}" type="datetimeFigureOut">
              <a:rPr lang="en-US" smtClean="0"/>
              <a:t>4/24/2013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8308-70DA-4D4B-8929-249BFB17D86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6E16F5C-688B-44EC-BBD9-86C556A191B3}" type="datetimeFigureOut">
              <a:rPr lang="en-US" smtClean="0"/>
              <a:t>4/24/2013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8308-70DA-4D4B-8929-249BFB17D866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66E16F5C-688B-44EC-BBD9-86C556A191B3}" type="datetimeFigureOut">
              <a:rPr lang="en-US" smtClean="0"/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88B08308-70DA-4D4B-8929-249BFB17D86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Report to College Council</a:t>
            </a:r>
          </a:p>
          <a:p>
            <a:r>
              <a:rPr lang="en-US" dirty="0" smtClean="0"/>
              <a:t>April 24, 2013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Diversity and Equity Advisory Committee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98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LGBTQ Awareness Professional Development Workshops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800" dirty="0" smtClean="0"/>
              <a:t>Student panels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 smtClean="0"/>
              <a:t>Creating </a:t>
            </a:r>
            <a:r>
              <a:rPr lang="en-US" sz="1800" dirty="0"/>
              <a:t>an Inclusive Environment for Transgender and Gender Non-Conforming </a:t>
            </a:r>
            <a:r>
              <a:rPr lang="en-US" sz="1800" dirty="0" smtClean="0"/>
              <a:t>Individuals, Talcott </a:t>
            </a:r>
            <a:r>
              <a:rPr lang="en-US" sz="1800" dirty="0" err="1"/>
              <a:t>Broadhead</a:t>
            </a:r>
            <a:r>
              <a:rPr lang="en-US" sz="1800" dirty="0"/>
              <a:t>, </a:t>
            </a:r>
            <a:r>
              <a:rPr lang="en-US" sz="1800" dirty="0" smtClean="0"/>
              <a:t>MSW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 smtClean="0"/>
              <a:t>Presentations by Stonewall Youth Speakers’ Bureau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 err="1" smtClean="0"/>
              <a:t>Reteaching</a:t>
            </a:r>
            <a:r>
              <a:rPr lang="en-US" sz="1800" dirty="0" smtClean="0"/>
              <a:t> Gender and Sexuality (May 3, 2013 2-4 pm)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259" y="381000"/>
            <a:ext cx="2857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997" y="2159000"/>
            <a:ext cx="2727358" cy="2042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201886"/>
            <a:ext cx="3153659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825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Students of Color Subcommittee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1"/>
            <a:r>
              <a:rPr lang="en-US" dirty="0" smtClean="0"/>
              <a:t>Conducted three focus groups in Spring 2012: </a:t>
            </a:r>
          </a:p>
          <a:p>
            <a:pPr lvl="2"/>
            <a:r>
              <a:rPr lang="en-US" dirty="0" smtClean="0"/>
              <a:t>Students with under 30 credits</a:t>
            </a:r>
          </a:p>
          <a:p>
            <a:pPr lvl="2"/>
            <a:r>
              <a:rPr lang="en-US" dirty="0" smtClean="0"/>
              <a:t>Students with more than 30 credits</a:t>
            </a:r>
          </a:p>
          <a:p>
            <a:pPr lvl="2"/>
            <a:r>
              <a:rPr lang="en-US" dirty="0" smtClean="0"/>
              <a:t>DEC students</a:t>
            </a:r>
          </a:p>
          <a:p>
            <a:pPr lvl="2"/>
            <a:endParaRPr lang="en-US" dirty="0"/>
          </a:p>
          <a:p>
            <a:pPr marL="342202" lvl="2" indent="0">
              <a:buNone/>
            </a:pPr>
            <a:r>
              <a:rPr lang="en-US" dirty="0" smtClean="0"/>
              <a:t>Initial findings:</a:t>
            </a:r>
          </a:p>
          <a:p>
            <a:pPr lvl="2"/>
            <a:r>
              <a:rPr lang="en-US" dirty="0" smtClean="0"/>
              <a:t>Students are relationship-oriented; suggestions tend to be “I wish I knew my advisor better.”</a:t>
            </a:r>
          </a:p>
          <a:p>
            <a:pPr lvl="2"/>
            <a:r>
              <a:rPr lang="en-US" dirty="0" smtClean="0"/>
              <a:t>Students need to receive information about campus resources/services in interpersonal ways: peers, mentors, faculty, staff. Presentations, signage and electronic communication do not seem to be very effective.</a:t>
            </a:r>
          </a:p>
          <a:p>
            <a:pPr lvl="2"/>
            <a:r>
              <a:rPr lang="en-US" dirty="0" smtClean="0"/>
              <a:t>Students hope for more awareness about their cultural backgrounds and learning styles on campus.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0493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Students of Color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Students have expect that faculty/staff will know how to handle “hot moments”  and bias effectively.</a:t>
            </a:r>
          </a:p>
          <a:p>
            <a:r>
              <a:rPr lang="en-US" dirty="0" smtClean="0"/>
              <a:t>Students expect that faculty and staff will understand and help strategize for the experiences of being “the only _______ in the class.”</a:t>
            </a:r>
          </a:p>
          <a:p>
            <a:r>
              <a:rPr lang="en-US" dirty="0" smtClean="0"/>
              <a:t>Students expect to be treated with warmth and understanding even when the answer is, “no” or we are busy/overworked.</a:t>
            </a:r>
          </a:p>
          <a:p>
            <a:r>
              <a:rPr lang="en-US" dirty="0" smtClean="0"/>
              <a:t>Students appreciate and demonstrate gratitude for faculty and staff who go out of their way to develop relationships with them.</a:t>
            </a:r>
          </a:p>
          <a:p>
            <a:r>
              <a:rPr lang="en-US" dirty="0" smtClean="0"/>
              <a:t>Students are looking for ways to engage but don’t always know how.</a:t>
            </a:r>
          </a:p>
        </p:txBody>
      </p:sp>
    </p:spTree>
    <p:extLst>
      <p:ext uri="{BB962C8B-B14F-4D97-AF65-F5344CB8AC3E}">
        <p14:creationId xmlns:p14="http://schemas.microsoft.com/office/powerpoint/2010/main" val="317954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Professional Development: Race and Ethnicity on campus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“Cultural Appropriation vs. Cultural </a:t>
            </a:r>
            <a:r>
              <a:rPr lang="en-US" dirty="0" err="1" smtClean="0"/>
              <a:t>Appreciationa</a:t>
            </a:r>
            <a:r>
              <a:rPr lang="en-US" dirty="0" smtClean="0"/>
              <a:t>’ with </a:t>
            </a:r>
            <a:r>
              <a:rPr lang="en-US" dirty="0" err="1" smtClean="0"/>
              <a:t>Dalya</a:t>
            </a:r>
            <a:r>
              <a:rPr lang="en-US" dirty="0" smtClean="0"/>
              <a:t> Perez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“HB 1079 Students: How to Help” with </a:t>
            </a:r>
            <a:r>
              <a:rPr lang="en-US" dirty="0" err="1" smtClean="0"/>
              <a:t>Felis</a:t>
            </a:r>
            <a:r>
              <a:rPr lang="en-US" dirty="0" smtClean="0"/>
              <a:t> Peralta and Cecilia Martinez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“Quetzalcoatl: Precious Knowledge” with Sean </a:t>
            </a:r>
            <a:r>
              <a:rPr lang="en-US" dirty="0" err="1" smtClean="0"/>
              <a:t>Arce</a:t>
            </a:r>
            <a:r>
              <a:rPr lang="en-US" dirty="0" smtClean="0"/>
              <a:t>, Tucson Unified School District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“Whistling Vivaldi” Book study and workshop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“Cultural Competence and Student Retention” with Dr. Caprice Hollins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68306"/>
            <a:ext cx="3581400" cy="2501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753" y="491372"/>
            <a:ext cx="2222047" cy="332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399" y="464419"/>
            <a:ext cx="2238375" cy="3353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626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Veterans Subcommittee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Conducted survey of Veterans’ students needs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Planned Veterans information fair with speakers from WDVA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Co-planned Memorial Day and Veterans’ Day commemorations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Recommended:</a:t>
            </a:r>
          </a:p>
          <a:p>
            <a:pPr marL="458788" lvl="1" indent="-285750"/>
            <a:r>
              <a:rPr lang="en-US" dirty="0" smtClean="0"/>
              <a:t>More visibility for staff/faculty veterans</a:t>
            </a:r>
          </a:p>
          <a:p>
            <a:pPr marL="458788" lvl="1" indent="-285750"/>
            <a:r>
              <a:rPr lang="en-US" dirty="0" smtClean="0"/>
              <a:t>Space for student veterans</a:t>
            </a:r>
          </a:p>
          <a:p>
            <a:pPr marL="458788" lvl="1" indent="-285750"/>
            <a:r>
              <a:rPr lang="en-US" dirty="0" smtClean="0"/>
              <a:t>Staffing and resources around combat experiences, PTSD, transition issues, etc.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69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Professional Development: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“From </a:t>
            </a:r>
            <a:r>
              <a:rPr lang="en-US" dirty="0" err="1" smtClean="0"/>
              <a:t>Battlemind</a:t>
            </a:r>
            <a:r>
              <a:rPr lang="en-US" dirty="0" smtClean="0"/>
              <a:t> to </a:t>
            </a:r>
            <a:r>
              <a:rPr lang="en-US" dirty="0" err="1" smtClean="0"/>
              <a:t>Homemind</a:t>
            </a:r>
            <a:r>
              <a:rPr lang="en-US" dirty="0" smtClean="0"/>
              <a:t>” with Peter Schmidt, WDVA and Everett CC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Student veteran panel moderated by representatives of WDVA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087" y="2812242"/>
            <a:ext cx="2249714" cy="3531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81000"/>
            <a:ext cx="2819400" cy="2816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520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Access Subcommittee</a:t>
            </a:r>
            <a:endParaRPr lang="en-US" sz="44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811213"/>
            <a:r>
              <a:rPr lang="en-US" sz="3200" dirty="0"/>
              <a:t>Goals: develop measure of students success for students with disabilities</a:t>
            </a:r>
          </a:p>
          <a:p>
            <a:pPr marL="811213"/>
            <a:r>
              <a:rPr lang="en-US" sz="3200" dirty="0"/>
              <a:t>Provide resources to faculty/staff in working with students with disabilities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68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911125" y="4134793"/>
            <a:ext cx="3429000" cy="2590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181600" y="152400"/>
            <a:ext cx="2971800" cy="388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Professional Development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2895600" cy="4876800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“Learning Disabilities” workshop with Kathy Harrigan and Annamary Fitzgerald, Spring, 2012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“Deaf: Loud and Proud: Disabling the Disabled Model” with Dr. Tom Holcomb, Spring 2013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006" y="257390"/>
            <a:ext cx="2721608" cy="3628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650" y="4259943"/>
            <a:ext cx="3207950" cy="234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402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South Puget Sound Higher Education Diversity Partnership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7128" y="1371600"/>
            <a:ext cx="3913472" cy="5073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Pacific Lutheran University</a:t>
            </a:r>
          </a:p>
          <a:p>
            <a:r>
              <a:rPr lang="en-US" dirty="0" smtClean="0"/>
              <a:t>Collaboration of Higher Ed institutions in the south sound region (private, public, 2- and 4-year)</a:t>
            </a:r>
          </a:p>
          <a:p>
            <a:r>
              <a:rPr lang="en-US" dirty="0" smtClean="0"/>
              <a:t>National speakers on diversity topics</a:t>
            </a:r>
          </a:p>
          <a:p>
            <a:r>
              <a:rPr lang="en-US" dirty="0" smtClean="0"/>
              <a:t>DEAC sponsors 10-12 registrations for SPSCC employees each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60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Resource Website</a:t>
            </a:r>
            <a:endParaRPr lang="en-US" sz="3200" b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Handouts and synopses of workshops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Videos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Other faculty and staff resources developed by the DEAC</a:t>
            </a:r>
            <a:endParaRPr lang="en-US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831" y="1066800"/>
            <a:ext cx="5214937" cy="1681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686" y="2858984"/>
            <a:ext cx="1676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3200400"/>
            <a:ext cx="3200400" cy="217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5486400"/>
            <a:ext cx="5543550" cy="1288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581400" y="383232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decspscc.weebly.com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7894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Purpose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The members of the South Puget Sound Community College Diversity and Equity Advisory Committee voluntarily serve on this Committee with the purpose of:</a:t>
            </a:r>
          </a:p>
          <a:p>
            <a:pPr lvl="0"/>
            <a:r>
              <a:rPr lang="en-US" dirty="0"/>
              <a:t>Identifying, dismantling or otherwise addressing institutional barriers to student success that pertain to  a student’s membership in historically marginalized or underrepresented group(s);</a:t>
            </a:r>
          </a:p>
          <a:p>
            <a:pPr lvl="0"/>
            <a:r>
              <a:rPr lang="en-US" dirty="0"/>
              <a:t>Creating an avenue for students from historically marginalized communities to communicate their educational needs to the institution.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67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581400" y="228600"/>
            <a:ext cx="5120640" cy="838199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Mahalo</a:t>
            </a:r>
            <a:r>
              <a:rPr lang="en-US" sz="3200" dirty="0" smtClean="0"/>
              <a:t> </a:t>
            </a:r>
            <a:r>
              <a:rPr lang="en-US" sz="3200" dirty="0" err="1" smtClean="0"/>
              <a:t>nui</a:t>
            </a:r>
            <a:r>
              <a:rPr lang="en-US" sz="3200" dirty="0"/>
              <a:t> </a:t>
            </a:r>
            <a:r>
              <a:rPr lang="en-US" sz="3200" dirty="0" err="1" smtClean="0"/>
              <a:t>loa</a:t>
            </a:r>
            <a:r>
              <a:rPr lang="en-US" sz="3200" smtClean="0"/>
              <a:t>!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219201"/>
            <a:ext cx="3809999" cy="253938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360" y="4038600"/>
            <a:ext cx="3496343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C:\Users\eyoshina\AppData\Local\Microsoft\Windows\Temporary Internet Files\Low\Content.IE5\YEAKTC6S\534902_10151416777792639_362460463_n[2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028" y="2412381"/>
            <a:ext cx="2209800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" y="1066800"/>
            <a:ext cx="2362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 smtClean="0">
                <a:solidFill>
                  <a:schemeClr val="bg1"/>
                </a:solidFill>
              </a:rPr>
              <a:t>“Every mind </a:t>
            </a:r>
          </a:p>
          <a:p>
            <a:r>
              <a:rPr lang="en-US" sz="4800" i="1" dirty="0" smtClean="0">
                <a:solidFill>
                  <a:schemeClr val="bg1"/>
                </a:solidFill>
              </a:rPr>
              <a:t>is a world</a:t>
            </a:r>
            <a:r>
              <a:rPr lang="en-US" sz="4800" dirty="0" smtClean="0">
                <a:solidFill>
                  <a:schemeClr val="bg1"/>
                </a:solidFill>
              </a:rPr>
              <a:t>.”</a:t>
            </a:r>
          </a:p>
          <a:p>
            <a:endParaRPr lang="en-US" sz="40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--Cuban Proverb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17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Purpose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sz="2400" dirty="0"/>
              <a:t>Supporting institutional responsiveness to the needs of the many cultural and identity groups present in our student body </a:t>
            </a:r>
            <a:r>
              <a:rPr lang="en-US" sz="2400" dirty="0" smtClean="0"/>
              <a:t>by:</a:t>
            </a:r>
          </a:p>
          <a:p>
            <a:pPr lvl="1">
              <a:buFont typeface="Wingdings" pitchFamily="2" charset="2"/>
              <a:buChar char="v"/>
            </a:pPr>
            <a:r>
              <a:rPr lang="en-US" sz="2400" dirty="0" smtClean="0"/>
              <a:t>identifying specific barriers</a:t>
            </a:r>
          </a:p>
          <a:p>
            <a:pPr lvl="1">
              <a:buFont typeface="Wingdings" pitchFamily="2" charset="2"/>
              <a:buChar char="v"/>
            </a:pPr>
            <a:r>
              <a:rPr lang="en-US" sz="2400" dirty="0" smtClean="0"/>
              <a:t> </a:t>
            </a:r>
            <a:r>
              <a:rPr lang="en-US" sz="2400" dirty="0"/>
              <a:t>providing opportunities for staff and faculty professional </a:t>
            </a:r>
            <a:r>
              <a:rPr lang="en-US" sz="2400" dirty="0" smtClean="0"/>
              <a:t>development</a:t>
            </a:r>
          </a:p>
          <a:p>
            <a:pPr lvl="1">
              <a:buFont typeface="Wingdings" pitchFamily="2" charset="2"/>
              <a:buChar char="v"/>
            </a:pPr>
            <a:r>
              <a:rPr lang="en-US" sz="2400" dirty="0" smtClean="0"/>
              <a:t>making </a:t>
            </a:r>
            <a:r>
              <a:rPr lang="en-US" sz="2400" dirty="0"/>
              <a:t>recommendations for policy change, student support or resources to the administration or other appropriate SPSCC </a:t>
            </a:r>
            <a:r>
              <a:rPr lang="en-US" sz="2400" dirty="0" smtClean="0"/>
              <a:t>departments </a:t>
            </a:r>
            <a:r>
              <a:rPr lang="en-US" sz="2400" dirty="0"/>
              <a:t>or </a:t>
            </a:r>
            <a:r>
              <a:rPr lang="en-US" sz="2400" dirty="0" smtClean="0"/>
              <a:t>divisions.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65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Mission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To increase </a:t>
            </a:r>
            <a:r>
              <a:rPr lang="en-US" sz="2800" dirty="0"/>
              <a:t>student </a:t>
            </a:r>
            <a:r>
              <a:rPr lang="en-US" sz="2800" dirty="0" smtClean="0"/>
              <a:t>engagement, retention and completion among </a:t>
            </a:r>
            <a:r>
              <a:rPr lang="en-US" sz="2800" dirty="0"/>
              <a:t>all students at SPSCC, paying particular attention to students from </a:t>
            </a:r>
            <a:r>
              <a:rPr lang="en-US" sz="2800" dirty="0" smtClean="0"/>
              <a:t>historically underrepresented or marginalized communities.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1262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Objectives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 smtClean="0"/>
              <a:t>Inclusive Excellence</a:t>
            </a:r>
            <a:r>
              <a:rPr lang="en-US" dirty="0" smtClean="0"/>
              <a:t>: “There is no excellence without diversity.” Support for diversity and equity initiatives improves learning for all students:</a:t>
            </a:r>
          </a:p>
          <a:p>
            <a:pPr lvl="1"/>
            <a:r>
              <a:rPr lang="en-US" dirty="0" smtClean="0"/>
              <a:t>Keeping track of “opportunity gaps” and climate</a:t>
            </a:r>
          </a:p>
          <a:p>
            <a:pPr lvl="1"/>
            <a:r>
              <a:rPr lang="en-US" dirty="0" smtClean="0"/>
              <a:t>Advocating for faculty and staff diversity</a:t>
            </a:r>
          </a:p>
          <a:p>
            <a:pPr lvl="1"/>
            <a:r>
              <a:rPr lang="en-US" dirty="0" smtClean="0"/>
              <a:t>Increasing resources for cultural competency development among current employees</a:t>
            </a:r>
          </a:p>
          <a:p>
            <a:pPr lvl="1"/>
            <a:endParaRPr lang="en-US" b="1" dirty="0" smtClean="0"/>
          </a:p>
          <a:p>
            <a:pPr lvl="1"/>
            <a:endParaRPr lang="en-US" b="1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95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Strategies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Climate surveys</a:t>
            </a:r>
          </a:p>
          <a:p>
            <a:r>
              <a:rPr lang="en-US" sz="2800" dirty="0" smtClean="0"/>
              <a:t>Focus groups</a:t>
            </a:r>
          </a:p>
          <a:p>
            <a:r>
              <a:rPr lang="en-US" sz="2800" dirty="0" smtClean="0"/>
              <a:t>Brown bag lunches</a:t>
            </a:r>
          </a:p>
          <a:p>
            <a:r>
              <a:rPr lang="en-US" sz="2800" dirty="0" smtClean="0"/>
              <a:t>Professional development opportunities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72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The DEAC consists of 30 members. We meet on the first Friday of each month to discuss progress on our various goals and to plan upcoming events.</a:t>
            </a:r>
          </a:p>
          <a:p>
            <a:r>
              <a:rPr lang="en-US" dirty="0" smtClean="0"/>
              <a:t>The DEAC has four subcommittees that focus on the needs of the following groups:</a:t>
            </a:r>
          </a:p>
          <a:p>
            <a:pPr lvl="3"/>
            <a:r>
              <a:rPr lang="en-US" sz="2800" dirty="0" smtClean="0"/>
              <a:t>LGBTQ students</a:t>
            </a:r>
          </a:p>
          <a:p>
            <a:pPr lvl="3"/>
            <a:r>
              <a:rPr lang="en-US" sz="2800" dirty="0"/>
              <a:t>Students of Color</a:t>
            </a:r>
          </a:p>
          <a:p>
            <a:pPr lvl="3"/>
            <a:r>
              <a:rPr lang="en-US" sz="2800" dirty="0" smtClean="0"/>
              <a:t>Students with Disabilities</a:t>
            </a:r>
          </a:p>
          <a:p>
            <a:pPr lvl="3"/>
            <a:r>
              <a:rPr lang="en-US" sz="2800" dirty="0" smtClean="0"/>
              <a:t>Veterans</a:t>
            </a:r>
          </a:p>
        </p:txBody>
      </p:sp>
    </p:spTree>
    <p:extLst>
      <p:ext uri="{BB962C8B-B14F-4D97-AF65-F5344CB8AC3E}">
        <p14:creationId xmlns:p14="http://schemas.microsoft.com/office/powerpoint/2010/main" val="338090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Subcommittees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Meet on an ad hoc basis to </a:t>
            </a:r>
          </a:p>
          <a:p>
            <a:pPr lvl="2"/>
            <a:r>
              <a:rPr lang="en-US" sz="2800" dirty="0" smtClean="0"/>
              <a:t>Discuss and/or design climate surveys</a:t>
            </a:r>
          </a:p>
          <a:p>
            <a:pPr lvl="2"/>
            <a:r>
              <a:rPr lang="en-US" sz="2800" dirty="0" smtClean="0"/>
              <a:t>Recommend professional development</a:t>
            </a:r>
          </a:p>
          <a:p>
            <a:pPr lvl="2"/>
            <a:r>
              <a:rPr lang="en-US" sz="2800" dirty="0" smtClean="0"/>
              <a:t>Make other recommendations for action</a:t>
            </a:r>
          </a:p>
        </p:txBody>
      </p:sp>
    </p:spTree>
    <p:extLst>
      <p:ext uri="{BB962C8B-B14F-4D97-AF65-F5344CB8AC3E}">
        <p14:creationId xmlns:p14="http://schemas.microsoft.com/office/powerpoint/2010/main" val="397818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LGBTQ Students Subcommittee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b="1" dirty="0" smtClean="0"/>
          </a:p>
          <a:p>
            <a:pPr lvl="1"/>
            <a:r>
              <a:rPr lang="en-US" dirty="0" smtClean="0"/>
              <a:t>“LGBT-friendly Campus Climate Index” (2010-2011)</a:t>
            </a:r>
          </a:p>
          <a:p>
            <a:pPr lvl="1"/>
            <a:r>
              <a:rPr lang="en-US" dirty="0" smtClean="0"/>
              <a:t>LGBT Students focus group (May 2012)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Goals: increase sense of safety and inclusion among LGBT-identified students</a:t>
            </a:r>
          </a:p>
          <a:p>
            <a:pPr lvl="1"/>
            <a:r>
              <a:rPr lang="en-US" dirty="0" smtClean="0"/>
              <a:t>Promote cultural competency among faculty/staff/students</a:t>
            </a:r>
          </a:p>
          <a:p>
            <a:pPr lvl="1"/>
            <a:r>
              <a:rPr lang="en-US" dirty="0" smtClean="0"/>
              <a:t>Respond to increased need for gender-neutral restrooms; protocol around restroom use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DEAC sponsored these events in response to findings:</a:t>
            </a:r>
          </a:p>
          <a:p>
            <a:pPr lvl="4"/>
            <a:r>
              <a:rPr lang="en-US" dirty="0"/>
              <a:t>“Pride” lunches for LGBT students led by SPSCC </a:t>
            </a:r>
            <a:r>
              <a:rPr lang="en-US" dirty="0" smtClean="0"/>
              <a:t>staff</a:t>
            </a:r>
          </a:p>
          <a:p>
            <a:pPr lvl="4"/>
            <a:r>
              <a:rPr lang="en-US" dirty="0"/>
              <a:t>Increased cultural competency training on transgender awareness</a:t>
            </a:r>
          </a:p>
          <a:p>
            <a:pPr lvl="4"/>
            <a:r>
              <a:rPr lang="en-US" dirty="0"/>
              <a:t>Support for increased numbers of gender-neutral restrooms, especially in new construction</a:t>
            </a:r>
          </a:p>
          <a:p>
            <a:pPr lvl="4"/>
            <a:endParaRPr lang="en-US" dirty="0" smtClean="0"/>
          </a:p>
          <a:p>
            <a:pPr lvl="4"/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847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TC101790493[[fn=SOHO]]</Template>
  <TotalTime>698</TotalTime>
  <Words>901</Words>
  <Application>Microsoft Office PowerPoint</Application>
  <PresentationFormat>On-screen Show (4:3)</PresentationFormat>
  <Paragraphs>118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Soho</vt:lpstr>
      <vt:lpstr>Diversity and Equity Advisory Committee </vt:lpstr>
      <vt:lpstr>Purpose</vt:lpstr>
      <vt:lpstr>Purpose</vt:lpstr>
      <vt:lpstr>Mission</vt:lpstr>
      <vt:lpstr>Objectives</vt:lpstr>
      <vt:lpstr>Strategies</vt:lpstr>
      <vt:lpstr>Structure</vt:lpstr>
      <vt:lpstr>Subcommittees</vt:lpstr>
      <vt:lpstr>LGBTQ Students Subcommittee</vt:lpstr>
      <vt:lpstr>LGBTQ Awareness Professional Development Workshops</vt:lpstr>
      <vt:lpstr>Students of Color Subcommittee </vt:lpstr>
      <vt:lpstr>Students of Color (continued)</vt:lpstr>
      <vt:lpstr>Professional Development: Race and Ethnicity on campus</vt:lpstr>
      <vt:lpstr>Student Veterans Subcommittee</vt:lpstr>
      <vt:lpstr>Professional Development:</vt:lpstr>
      <vt:lpstr>Access Subcommittee</vt:lpstr>
      <vt:lpstr>Professional Development</vt:lpstr>
      <vt:lpstr>South Puget Sound Higher Education Diversity Partnership</vt:lpstr>
      <vt:lpstr>Resource Website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Diversity and Equity Advisory Committee</dc:title>
  <dc:creator>Yoshina, Eileen</dc:creator>
  <cp:lastModifiedBy>Yoshina, Eileen</cp:lastModifiedBy>
  <cp:revision>21</cp:revision>
  <dcterms:created xsi:type="dcterms:W3CDTF">2013-04-18T21:45:37Z</dcterms:created>
  <dcterms:modified xsi:type="dcterms:W3CDTF">2013-04-24T22:02:10Z</dcterms:modified>
</cp:coreProperties>
</file>