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7"/>
  </p:notesMasterIdLst>
  <p:handoutMasterIdLst>
    <p:handoutMasterId r:id="rId68"/>
  </p:handoutMasterIdLst>
  <p:sldIdLst>
    <p:sldId id="256" r:id="rId2"/>
    <p:sldId id="348" r:id="rId3"/>
    <p:sldId id="349" r:id="rId4"/>
    <p:sldId id="347" r:id="rId5"/>
    <p:sldId id="346" r:id="rId6"/>
    <p:sldId id="257" r:id="rId7"/>
    <p:sldId id="293" r:id="rId8"/>
    <p:sldId id="294" r:id="rId9"/>
    <p:sldId id="295" r:id="rId10"/>
    <p:sldId id="296" r:id="rId11"/>
    <p:sldId id="258" r:id="rId12"/>
    <p:sldId id="316" r:id="rId13"/>
    <p:sldId id="317" r:id="rId14"/>
    <p:sldId id="319" r:id="rId15"/>
    <p:sldId id="318" r:id="rId16"/>
    <p:sldId id="297" r:id="rId17"/>
    <p:sldId id="284" r:id="rId18"/>
    <p:sldId id="298" r:id="rId19"/>
    <p:sldId id="299" r:id="rId20"/>
    <p:sldId id="300" r:id="rId21"/>
    <p:sldId id="301" r:id="rId22"/>
    <p:sldId id="302" r:id="rId23"/>
    <p:sldId id="303" r:id="rId24"/>
    <p:sldId id="304" r:id="rId25"/>
    <p:sldId id="306" r:id="rId26"/>
    <p:sldId id="307" r:id="rId27"/>
    <p:sldId id="305" r:id="rId28"/>
    <p:sldId id="308" r:id="rId29"/>
    <p:sldId id="310" r:id="rId30"/>
    <p:sldId id="311" r:id="rId31"/>
    <p:sldId id="312" r:id="rId32"/>
    <p:sldId id="313" r:id="rId33"/>
    <p:sldId id="314" r:id="rId34"/>
    <p:sldId id="315" r:id="rId35"/>
    <p:sldId id="283" r:id="rId36"/>
    <p:sldId id="309" r:id="rId37"/>
    <p:sldId id="320" r:id="rId38"/>
    <p:sldId id="321" r:id="rId39"/>
    <p:sldId id="322" r:id="rId40"/>
    <p:sldId id="323" r:id="rId41"/>
    <p:sldId id="324" r:id="rId42"/>
    <p:sldId id="325" r:id="rId43"/>
    <p:sldId id="336" r:id="rId44"/>
    <p:sldId id="326" r:id="rId45"/>
    <p:sldId id="327" r:id="rId46"/>
    <p:sldId id="328" r:id="rId47"/>
    <p:sldId id="329" r:id="rId48"/>
    <p:sldId id="330" r:id="rId49"/>
    <p:sldId id="331" r:id="rId50"/>
    <p:sldId id="332" r:id="rId51"/>
    <p:sldId id="340" r:id="rId52"/>
    <p:sldId id="333" r:id="rId53"/>
    <p:sldId id="334" r:id="rId54"/>
    <p:sldId id="338" r:id="rId55"/>
    <p:sldId id="339" r:id="rId56"/>
    <p:sldId id="335" r:id="rId57"/>
    <p:sldId id="337" r:id="rId58"/>
    <p:sldId id="341" r:id="rId59"/>
    <p:sldId id="343" r:id="rId60"/>
    <p:sldId id="345" r:id="rId61"/>
    <p:sldId id="350" r:id="rId62"/>
    <p:sldId id="351" r:id="rId63"/>
    <p:sldId id="352" r:id="rId64"/>
    <p:sldId id="344" r:id="rId65"/>
    <p:sldId id="342" r:id="rId66"/>
  </p:sldIdLst>
  <p:sldSz cx="9144000" cy="6858000" type="screen4x3"/>
  <p:notesSz cx="70770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167" autoAdjust="0"/>
    <p:restoredTop sz="94662" autoAdjust="0"/>
  </p:normalViewPr>
  <p:slideViewPr>
    <p:cSldViewPr>
      <p:cViewPr>
        <p:scale>
          <a:sx n="66" d="100"/>
          <a:sy n="66" d="100"/>
        </p:scale>
        <p:origin x="-450" y="-3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471"/>
          </a:xfrm>
          <a:prstGeom prst="rect">
            <a:avLst/>
          </a:prstGeom>
        </p:spPr>
        <p:txBody>
          <a:bodyPr vert="horz" lIns="93973" tIns="46986" rIns="93973" bIns="46986"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8471"/>
          </a:xfrm>
          <a:prstGeom prst="rect">
            <a:avLst/>
          </a:prstGeom>
        </p:spPr>
        <p:txBody>
          <a:bodyPr vert="horz" lIns="93973" tIns="46986" rIns="93973" bIns="46986" rtlCol="0"/>
          <a:lstStyle>
            <a:lvl1pPr algn="r">
              <a:defRPr sz="1200"/>
            </a:lvl1pPr>
          </a:lstStyle>
          <a:p>
            <a:fld id="{655C26E2-5DD0-4A46-9F19-90465812C8F7}" type="datetimeFigureOut">
              <a:rPr lang="en-US" smtClean="0"/>
              <a:t>9/20/2012</a:t>
            </a:fld>
            <a:endParaRPr lang="en-US"/>
          </a:p>
        </p:txBody>
      </p:sp>
      <p:sp>
        <p:nvSpPr>
          <p:cNvPr id="4" name="Footer Placeholder 3"/>
          <p:cNvSpPr>
            <a:spLocks noGrp="1"/>
          </p:cNvSpPr>
          <p:nvPr>
            <p:ph type="ftr" sz="quarter" idx="2"/>
          </p:nvPr>
        </p:nvSpPr>
        <p:spPr>
          <a:xfrm>
            <a:off x="0" y="8899328"/>
            <a:ext cx="3066733" cy="468471"/>
          </a:xfrm>
          <a:prstGeom prst="rect">
            <a:avLst/>
          </a:prstGeom>
        </p:spPr>
        <p:txBody>
          <a:bodyPr vert="horz" lIns="93973" tIns="46986" rIns="93973" bIns="46986"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9328"/>
            <a:ext cx="3066733" cy="468471"/>
          </a:xfrm>
          <a:prstGeom prst="rect">
            <a:avLst/>
          </a:prstGeom>
        </p:spPr>
        <p:txBody>
          <a:bodyPr vert="horz" lIns="93973" tIns="46986" rIns="93973" bIns="46986" rtlCol="0" anchor="b"/>
          <a:lstStyle>
            <a:lvl1pPr algn="r">
              <a:defRPr sz="1200"/>
            </a:lvl1pPr>
          </a:lstStyle>
          <a:p>
            <a:fld id="{808BB27E-5638-4DAF-99B4-8BD815B21734}" type="slidenum">
              <a:rPr lang="en-US" smtClean="0"/>
              <a:t>‹#›</a:t>
            </a:fld>
            <a:endParaRPr lang="en-US"/>
          </a:p>
        </p:txBody>
      </p:sp>
    </p:spTree>
    <p:extLst>
      <p:ext uri="{BB962C8B-B14F-4D97-AF65-F5344CB8AC3E}">
        <p14:creationId xmlns:p14="http://schemas.microsoft.com/office/powerpoint/2010/main" val="245590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471"/>
          </a:xfrm>
          <a:prstGeom prst="rect">
            <a:avLst/>
          </a:prstGeom>
        </p:spPr>
        <p:txBody>
          <a:bodyPr vert="horz" lIns="93973" tIns="46986" rIns="93973" bIns="46986" rtlCol="0"/>
          <a:lstStyle>
            <a:lvl1pPr algn="l">
              <a:defRPr sz="1200"/>
            </a:lvl1pPr>
          </a:lstStyle>
          <a:p>
            <a:endParaRPr lang="en-US"/>
          </a:p>
        </p:txBody>
      </p:sp>
      <p:sp>
        <p:nvSpPr>
          <p:cNvPr id="3" name="Date Placeholder 2"/>
          <p:cNvSpPr>
            <a:spLocks noGrp="1"/>
          </p:cNvSpPr>
          <p:nvPr>
            <p:ph type="dt" idx="1"/>
          </p:nvPr>
        </p:nvSpPr>
        <p:spPr>
          <a:xfrm>
            <a:off x="4008705" y="0"/>
            <a:ext cx="3066733" cy="468471"/>
          </a:xfrm>
          <a:prstGeom prst="rect">
            <a:avLst/>
          </a:prstGeom>
        </p:spPr>
        <p:txBody>
          <a:bodyPr vert="horz" lIns="93973" tIns="46986" rIns="93973" bIns="46986" rtlCol="0"/>
          <a:lstStyle>
            <a:lvl1pPr algn="r">
              <a:defRPr sz="1200"/>
            </a:lvl1pPr>
          </a:lstStyle>
          <a:p>
            <a:fld id="{0E3E4B97-2EA9-49E0-9787-8ED225BD5895}" type="datetimeFigureOut">
              <a:rPr lang="en-US" smtClean="0"/>
              <a:t>9/20/2012</a:t>
            </a:fld>
            <a:endParaRPr lang="en-US"/>
          </a:p>
        </p:txBody>
      </p:sp>
      <p:sp>
        <p:nvSpPr>
          <p:cNvPr id="4" name="Slide Image Placeholder 3"/>
          <p:cNvSpPr>
            <a:spLocks noGrp="1" noRot="1" noChangeAspect="1"/>
          </p:cNvSpPr>
          <p:nvPr>
            <p:ph type="sldImg" idx="2"/>
          </p:nvPr>
        </p:nvSpPr>
        <p:spPr>
          <a:xfrm>
            <a:off x="1196975" y="703263"/>
            <a:ext cx="4683125" cy="3513137"/>
          </a:xfrm>
          <a:prstGeom prst="rect">
            <a:avLst/>
          </a:prstGeom>
          <a:noFill/>
          <a:ln w="12700">
            <a:solidFill>
              <a:prstClr val="black"/>
            </a:solidFill>
          </a:ln>
        </p:spPr>
        <p:txBody>
          <a:bodyPr vert="horz" lIns="93973" tIns="46986" rIns="93973" bIns="46986" rtlCol="0" anchor="ctr"/>
          <a:lstStyle/>
          <a:p>
            <a:endParaRPr lang="en-US"/>
          </a:p>
        </p:txBody>
      </p:sp>
      <p:sp>
        <p:nvSpPr>
          <p:cNvPr id="5" name="Notes Placeholder 4"/>
          <p:cNvSpPr>
            <a:spLocks noGrp="1"/>
          </p:cNvSpPr>
          <p:nvPr>
            <p:ph type="body" sz="quarter" idx="3"/>
          </p:nvPr>
        </p:nvSpPr>
        <p:spPr>
          <a:xfrm>
            <a:off x="707708" y="4450477"/>
            <a:ext cx="5661660" cy="4216241"/>
          </a:xfrm>
          <a:prstGeom prst="rect">
            <a:avLst/>
          </a:prstGeom>
        </p:spPr>
        <p:txBody>
          <a:bodyPr vert="horz" lIns="93973" tIns="46986" rIns="93973" bIns="469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9328"/>
            <a:ext cx="3066733" cy="468471"/>
          </a:xfrm>
          <a:prstGeom prst="rect">
            <a:avLst/>
          </a:prstGeom>
        </p:spPr>
        <p:txBody>
          <a:bodyPr vert="horz" lIns="93973" tIns="46986" rIns="93973" bIns="46986"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9328"/>
            <a:ext cx="3066733" cy="468471"/>
          </a:xfrm>
          <a:prstGeom prst="rect">
            <a:avLst/>
          </a:prstGeom>
        </p:spPr>
        <p:txBody>
          <a:bodyPr vert="horz" lIns="93973" tIns="46986" rIns="93973" bIns="46986" rtlCol="0" anchor="b"/>
          <a:lstStyle>
            <a:lvl1pPr algn="r">
              <a:defRPr sz="1200"/>
            </a:lvl1pPr>
          </a:lstStyle>
          <a:p>
            <a:fld id="{01434A44-D017-46F6-92D8-4F50C46FF6B3}" type="slidenum">
              <a:rPr lang="en-US" smtClean="0"/>
              <a:t>‹#›</a:t>
            </a:fld>
            <a:endParaRPr lang="en-US"/>
          </a:p>
        </p:txBody>
      </p:sp>
    </p:spTree>
    <p:extLst>
      <p:ext uri="{BB962C8B-B14F-4D97-AF65-F5344CB8AC3E}">
        <p14:creationId xmlns:p14="http://schemas.microsoft.com/office/powerpoint/2010/main" val="3826627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EE0291-7A77-40BA-8A28-4F011AA48F37}" type="datetimeFigureOut">
              <a:rPr lang="en-US" smtClean="0"/>
              <a:t>9/20/2012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3C9C64-2C7E-4999-AE60-2E165E537E09}" type="slidenum">
              <a:rPr lang="en-US" smtClean="0"/>
              <a:t>‹#›</a:t>
            </a:fld>
            <a:endParaRPr lang="en-US"/>
          </a:p>
        </p:txBody>
      </p:sp>
    </p:spTree>
    <p:extLst>
      <p:ext uri="{BB962C8B-B14F-4D97-AF65-F5344CB8AC3E}">
        <p14:creationId xmlns:p14="http://schemas.microsoft.com/office/powerpoint/2010/main" val="3969245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EE0291-7A77-40BA-8A28-4F011AA48F37}" type="datetimeFigureOut">
              <a:rPr lang="en-US" smtClean="0"/>
              <a:t>9/20/2012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3C9C64-2C7E-4999-AE60-2E165E537E09}" type="slidenum">
              <a:rPr lang="en-US" smtClean="0"/>
              <a:t>‹#›</a:t>
            </a:fld>
            <a:endParaRPr lang="en-US"/>
          </a:p>
        </p:txBody>
      </p:sp>
    </p:spTree>
    <p:extLst>
      <p:ext uri="{BB962C8B-B14F-4D97-AF65-F5344CB8AC3E}">
        <p14:creationId xmlns:p14="http://schemas.microsoft.com/office/powerpoint/2010/main" val="3110988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EE0291-7A77-40BA-8A28-4F011AA48F37}" type="datetimeFigureOut">
              <a:rPr lang="en-US" smtClean="0"/>
              <a:t>9/20/2012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3C9C64-2C7E-4999-AE60-2E165E537E09}" type="slidenum">
              <a:rPr lang="en-US" smtClean="0"/>
              <a:t>‹#›</a:t>
            </a:fld>
            <a:endParaRPr lang="en-US"/>
          </a:p>
        </p:txBody>
      </p:sp>
    </p:spTree>
    <p:extLst>
      <p:ext uri="{BB962C8B-B14F-4D97-AF65-F5344CB8AC3E}">
        <p14:creationId xmlns:p14="http://schemas.microsoft.com/office/powerpoint/2010/main" val="1787222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EE0291-7A77-40BA-8A28-4F011AA48F37}" type="datetimeFigureOut">
              <a:rPr lang="en-US" smtClean="0"/>
              <a:t>9/20/2012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3C9C64-2C7E-4999-AE60-2E165E537E09}" type="slidenum">
              <a:rPr lang="en-US" smtClean="0"/>
              <a:t>‹#›</a:t>
            </a:fld>
            <a:endParaRPr lang="en-US"/>
          </a:p>
        </p:txBody>
      </p:sp>
    </p:spTree>
    <p:extLst>
      <p:ext uri="{BB962C8B-B14F-4D97-AF65-F5344CB8AC3E}">
        <p14:creationId xmlns:p14="http://schemas.microsoft.com/office/powerpoint/2010/main" val="2505470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EE0291-7A77-40BA-8A28-4F011AA48F37}" type="datetimeFigureOut">
              <a:rPr lang="en-US" smtClean="0"/>
              <a:t>9/20/2012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3C9C64-2C7E-4999-AE60-2E165E537E09}" type="slidenum">
              <a:rPr lang="en-US" smtClean="0"/>
              <a:t>‹#›</a:t>
            </a:fld>
            <a:endParaRPr lang="en-US"/>
          </a:p>
        </p:txBody>
      </p:sp>
    </p:spTree>
    <p:extLst>
      <p:ext uri="{BB962C8B-B14F-4D97-AF65-F5344CB8AC3E}">
        <p14:creationId xmlns:p14="http://schemas.microsoft.com/office/powerpoint/2010/main" val="2383395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EE0291-7A77-40BA-8A28-4F011AA48F37}" type="datetimeFigureOut">
              <a:rPr lang="en-US" smtClean="0"/>
              <a:t>9/20/2012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3C9C64-2C7E-4999-AE60-2E165E537E09}" type="slidenum">
              <a:rPr lang="en-US" smtClean="0"/>
              <a:t>‹#›</a:t>
            </a:fld>
            <a:endParaRPr lang="en-US"/>
          </a:p>
        </p:txBody>
      </p:sp>
    </p:spTree>
    <p:extLst>
      <p:ext uri="{BB962C8B-B14F-4D97-AF65-F5344CB8AC3E}">
        <p14:creationId xmlns:p14="http://schemas.microsoft.com/office/powerpoint/2010/main" val="3764173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EE0291-7A77-40BA-8A28-4F011AA48F37}" type="datetimeFigureOut">
              <a:rPr lang="en-US" smtClean="0"/>
              <a:t>9/20/2012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3C9C64-2C7E-4999-AE60-2E165E537E09}" type="slidenum">
              <a:rPr lang="en-US" smtClean="0"/>
              <a:t>‹#›</a:t>
            </a:fld>
            <a:endParaRPr lang="en-US"/>
          </a:p>
        </p:txBody>
      </p:sp>
    </p:spTree>
    <p:extLst>
      <p:ext uri="{BB962C8B-B14F-4D97-AF65-F5344CB8AC3E}">
        <p14:creationId xmlns:p14="http://schemas.microsoft.com/office/powerpoint/2010/main" val="1203007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EE0291-7A77-40BA-8A28-4F011AA48F37}" type="datetimeFigureOut">
              <a:rPr lang="en-US" smtClean="0"/>
              <a:t>9/20/2012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3C9C64-2C7E-4999-AE60-2E165E537E09}" type="slidenum">
              <a:rPr lang="en-US" smtClean="0"/>
              <a:t>‹#›</a:t>
            </a:fld>
            <a:endParaRPr lang="en-US"/>
          </a:p>
        </p:txBody>
      </p:sp>
    </p:spTree>
    <p:extLst>
      <p:ext uri="{BB962C8B-B14F-4D97-AF65-F5344CB8AC3E}">
        <p14:creationId xmlns:p14="http://schemas.microsoft.com/office/powerpoint/2010/main" val="1688885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EE0291-7A77-40BA-8A28-4F011AA48F37}" type="datetimeFigureOut">
              <a:rPr lang="en-US" smtClean="0"/>
              <a:t>9/20/2012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3C9C64-2C7E-4999-AE60-2E165E537E09}" type="slidenum">
              <a:rPr lang="en-US" smtClean="0"/>
              <a:t>‹#›</a:t>
            </a:fld>
            <a:endParaRPr lang="en-US"/>
          </a:p>
        </p:txBody>
      </p:sp>
    </p:spTree>
    <p:extLst>
      <p:ext uri="{BB962C8B-B14F-4D97-AF65-F5344CB8AC3E}">
        <p14:creationId xmlns:p14="http://schemas.microsoft.com/office/powerpoint/2010/main" val="3795781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EE0291-7A77-40BA-8A28-4F011AA48F37}" type="datetimeFigureOut">
              <a:rPr lang="en-US" smtClean="0"/>
              <a:t>9/20/2012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3C9C64-2C7E-4999-AE60-2E165E537E09}" type="slidenum">
              <a:rPr lang="en-US" smtClean="0"/>
              <a:t>‹#›</a:t>
            </a:fld>
            <a:endParaRPr lang="en-US"/>
          </a:p>
        </p:txBody>
      </p:sp>
    </p:spTree>
    <p:extLst>
      <p:ext uri="{BB962C8B-B14F-4D97-AF65-F5344CB8AC3E}">
        <p14:creationId xmlns:p14="http://schemas.microsoft.com/office/powerpoint/2010/main" val="244875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EE0291-7A77-40BA-8A28-4F011AA48F37}" type="datetimeFigureOut">
              <a:rPr lang="en-US" smtClean="0"/>
              <a:t>9/20/2012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3C9C64-2C7E-4999-AE60-2E165E537E09}" type="slidenum">
              <a:rPr lang="en-US" smtClean="0"/>
              <a:t>‹#›</a:t>
            </a:fld>
            <a:endParaRPr lang="en-US"/>
          </a:p>
        </p:txBody>
      </p:sp>
    </p:spTree>
    <p:extLst>
      <p:ext uri="{BB962C8B-B14F-4D97-AF65-F5344CB8AC3E}">
        <p14:creationId xmlns:p14="http://schemas.microsoft.com/office/powerpoint/2010/main" val="3981202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EE0291-7A77-40BA-8A28-4F011AA48F37}" type="datetimeFigureOut">
              <a:rPr lang="en-US" smtClean="0"/>
              <a:t>9/20/2012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3C9C64-2C7E-4999-AE60-2E165E537E09}" type="slidenum">
              <a:rPr lang="en-US" smtClean="0"/>
              <a:t>‹#›</a:t>
            </a:fld>
            <a:endParaRPr lang="en-US"/>
          </a:p>
        </p:txBody>
      </p:sp>
    </p:spTree>
    <p:extLst>
      <p:ext uri="{BB962C8B-B14F-4D97-AF65-F5344CB8AC3E}">
        <p14:creationId xmlns:p14="http://schemas.microsoft.com/office/powerpoint/2010/main" val="2863152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1"/>
            <a:ext cx="7772400" cy="2305050"/>
          </a:xfrm>
        </p:spPr>
        <p:txBody>
          <a:bodyPr/>
          <a:lstStyle/>
          <a:p>
            <a:r>
              <a:rPr lang="en-US" dirty="0" smtClean="0"/>
              <a:t>Learning Disabilities</a:t>
            </a:r>
            <a:br>
              <a:rPr lang="en-US" dirty="0" smtClean="0"/>
            </a:br>
            <a:r>
              <a:rPr lang="en-US" sz="3200" dirty="0" smtClean="0"/>
              <a:t>What Are They? </a:t>
            </a:r>
            <a:br>
              <a:rPr lang="en-US" sz="3200" dirty="0" smtClean="0"/>
            </a:br>
            <a:r>
              <a:rPr lang="en-US" sz="3200" dirty="0" smtClean="0"/>
              <a:t>How Can I Work With LD Students?</a:t>
            </a:r>
            <a:endParaRPr lang="en-US" sz="3200" dirty="0"/>
          </a:p>
        </p:txBody>
      </p:sp>
      <p:sp>
        <p:nvSpPr>
          <p:cNvPr id="3" name="Subtitle 2"/>
          <p:cNvSpPr>
            <a:spLocks noGrp="1"/>
          </p:cNvSpPr>
          <p:nvPr>
            <p:ph type="subTitle" idx="1"/>
          </p:nvPr>
        </p:nvSpPr>
        <p:spPr/>
        <p:txBody>
          <a:bodyPr>
            <a:normAutofit/>
          </a:bodyPr>
          <a:lstStyle/>
          <a:p>
            <a:r>
              <a:rPr lang="en-US" sz="2800" dirty="0" smtClean="0"/>
              <a:t>Annamary Fitzgerald &amp; Kathy Harrigan</a:t>
            </a:r>
          </a:p>
          <a:p>
            <a:r>
              <a:rPr lang="en-US" sz="2800" dirty="0" smtClean="0"/>
              <a:t>SPSCC Kick Off Week Workshop</a:t>
            </a:r>
          </a:p>
          <a:p>
            <a:r>
              <a:rPr lang="en-US" sz="2800" dirty="0" smtClean="0"/>
              <a:t>September 20, 2012</a:t>
            </a:r>
            <a:endParaRPr lang="en-US" sz="2800" dirty="0"/>
          </a:p>
        </p:txBody>
      </p:sp>
    </p:spTree>
    <p:extLst>
      <p:ext uri="{BB962C8B-B14F-4D97-AF65-F5344CB8AC3E}">
        <p14:creationId xmlns:p14="http://schemas.microsoft.com/office/powerpoint/2010/main" val="91218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Disabilities and Disorders</a:t>
            </a:r>
            <a:endParaRPr lang="en-US" dirty="0"/>
          </a:p>
        </p:txBody>
      </p:sp>
      <p:sp>
        <p:nvSpPr>
          <p:cNvPr id="3" name="Content Placeholder 2"/>
          <p:cNvSpPr>
            <a:spLocks noGrp="1"/>
          </p:cNvSpPr>
          <p:nvPr>
            <p:ph idx="1"/>
          </p:nvPr>
        </p:nvSpPr>
        <p:spPr>
          <a:xfrm>
            <a:off x="457200" y="2286000"/>
            <a:ext cx="8229600" cy="3840163"/>
          </a:xfrm>
        </p:spPr>
        <p:txBody>
          <a:bodyPr>
            <a:normAutofit/>
          </a:bodyPr>
          <a:lstStyle/>
          <a:p>
            <a:pPr marL="0" indent="0" algn="ctr">
              <a:buNone/>
            </a:pPr>
            <a:r>
              <a:rPr lang="en-US" sz="4400" dirty="0" smtClean="0"/>
              <a:t>Is what I’m seeing really </a:t>
            </a:r>
          </a:p>
          <a:p>
            <a:pPr marL="0" indent="0" algn="ctr">
              <a:buNone/>
            </a:pPr>
            <a:r>
              <a:rPr lang="en-US" sz="4400" dirty="0" smtClean="0"/>
              <a:t>a Learning Disability? </a:t>
            </a:r>
          </a:p>
          <a:p>
            <a:pPr marL="0" indent="0" algn="ctr">
              <a:buNone/>
            </a:pPr>
            <a:endParaRPr lang="en-US" sz="1050" dirty="0" smtClean="0"/>
          </a:p>
          <a:p>
            <a:pPr marL="0" indent="0" algn="ctr">
              <a:buNone/>
            </a:pPr>
            <a:r>
              <a:rPr lang="en-US" sz="4400" dirty="0" smtClean="0"/>
              <a:t>Or is it something else?</a:t>
            </a:r>
            <a:endParaRPr lang="en-US" sz="4400" dirty="0"/>
          </a:p>
        </p:txBody>
      </p:sp>
    </p:spTree>
    <p:extLst>
      <p:ext uri="{BB962C8B-B14F-4D97-AF65-F5344CB8AC3E}">
        <p14:creationId xmlns:p14="http://schemas.microsoft.com/office/powerpoint/2010/main" val="3474504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is going on?</a:t>
            </a:r>
            <a:endParaRPr lang="en-US" dirty="0"/>
          </a:p>
        </p:txBody>
      </p:sp>
      <p:sp>
        <p:nvSpPr>
          <p:cNvPr id="3" name="Content Placeholder 2"/>
          <p:cNvSpPr>
            <a:spLocks noGrp="1"/>
          </p:cNvSpPr>
          <p:nvPr>
            <p:ph idx="1"/>
          </p:nvPr>
        </p:nvSpPr>
        <p:spPr>
          <a:xfrm>
            <a:off x="685800" y="1600200"/>
            <a:ext cx="8001000" cy="4525963"/>
          </a:xfrm>
        </p:spPr>
        <p:txBody>
          <a:bodyPr>
            <a:normAutofit fontScale="92500" lnSpcReduction="10000"/>
          </a:bodyPr>
          <a:lstStyle/>
          <a:p>
            <a:pPr marL="0" indent="0">
              <a:buNone/>
            </a:pPr>
            <a:r>
              <a:rPr lang="en-US" dirty="0" smtClean="0"/>
              <a:t>There are lots of potential reasons. </a:t>
            </a:r>
          </a:p>
          <a:p>
            <a:r>
              <a:rPr lang="en-US" dirty="0" smtClean="0"/>
              <a:t>Mental Health</a:t>
            </a:r>
          </a:p>
          <a:p>
            <a:r>
              <a:rPr lang="en-US" dirty="0" smtClean="0"/>
              <a:t>Physiological</a:t>
            </a:r>
          </a:p>
          <a:p>
            <a:r>
              <a:rPr lang="en-US" dirty="0" smtClean="0"/>
              <a:t>Cognitive/Developmental</a:t>
            </a:r>
          </a:p>
          <a:p>
            <a:r>
              <a:rPr lang="en-US" dirty="0" smtClean="0"/>
              <a:t>Other Issues</a:t>
            </a:r>
          </a:p>
          <a:p>
            <a:r>
              <a:rPr lang="en-US" dirty="0" smtClean="0"/>
              <a:t>Learning Disabilities</a:t>
            </a:r>
          </a:p>
          <a:p>
            <a:pPr marL="0" indent="0">
              <a:buNone/>
            </a:pPr>
            <a:endParaRPr lang="en-US" dirty="0"/>
          </a:p>
          <a:p>
            <a:pPr marL="0" indent="0">
              <a:buNone/>
            </a:pPr>
            <a:r>
              <a:rPr lang="en-US" sz="2600" dirty="0" smtClean="0"/>
              <a:t>Sometimes, these reasons overlap. Rarely are there clear-cut distinctions that identify as a single issue.</a:t>
            </a:r>
          </a:p>
          <a:p>
            <a:pPr marL="0" indent="0">
              <a:buNone/>
            </a:pPr>
            <a:endParaRPr lang="en-US" dirty="0"/>
          </a:p>
        </p:txBody>
      </p:sp>
    </p:spTree>
    <p:extLst>
      <p:ext uri="{BB962C8B-B14F-4D97-AF65-F5344CB8AC3E}">
        <p14:creationId xmlns:p14="http://schemas.microsoft.com/office/powerpoint/2010/main" val="2895103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Reasons</a:t>
            </a:r>
            <a:endParaRPr lang="en-US" dirty="0"/>
          </a:p>
        </p:txBody>
      </p:sp>
      <p:sp>
        <p:nvSpPr>
          <p:cNvPr id="3" name="Content Placeholder 2"/>
          <p:cNvSpPr>
            <a:spLocks noGrp="1"/>
          </p:cNvSpPr>
          <p:nvPr>
            <p:ph idx="1"/>
          </p:nvPr>
        </p:nvSpPr>
        <p:spPr>
          <a:xfrm>
            <a:off x="914400" y="1600200"/>
            <a:ext cx="7772400" cy="4525963"/>
          </a:xfrm>
        </p:spPr>
        <p:txBody>
          <a:bodyPr>
            <a:normAutofit fontScale="92500" lnSpcReduction="20000"/>
          </a:bodyPr>
          <a:lstStyle/>
          <a:p>
            <a:r>
              <a:rPr lang="en-US" sz="3600" dirty="0" smtClean="0"/>
              <a:t>Depression</a:t>
            </a:r>
          </a:p>
          <a:p>
            <a:r>
              <a:rPr lang="en-US" sz="3600" dirty="0" smtClean="0"/>
              <a:t>Anxiety</a:t>
            </a:r>
          </a:p>
          <a:p>
            <a:r>
              <a:rPr lang="en-US" sz="3600" dirty="0" smtClean="0"/>
              <a:t>PTSD</a:t>
            </a:r>
          </a:p>
          <a:p>
            <a:r>
              <a:rPr lang="en-US" sz="3600" dirty="0" smtClean="0"/>
              <a:t>Oppositional/Defiance Disorder</a:t>
            </a:r>
          </a:p>
          <a:p>
            <a:r>
              <a:rPr lang="en-US" sz="3600" dirty="0" smtClean="0"/>
              <a:t>Personality Disorders</a:t>
            </a:r>
          </a:p>
          <a:p>
            <a:pPr lvl="2">
              <a:buFont typeface="Wingdings" pitchFamily="2" charset="2"/>
              <a:buChar char="§"/>
            </a:pPr>
            <a:r>
              <a:rPr lang="en-US" sz="3000" dirty="0"/>
              <a:t>Antisocial</a:t>
            </a:r>
          </a:p>
          <a:p>
            <a:pPr lvl="2">
              <a:buFont typeface="Wingdings" pitchFamily="2" charset="2"/>
              <a:buChar char="§"/>
            </a:pPr>
            <a:r>
              <a:rPr lang="en-US" sz="3000" dirty="0"/>
              <a:t>Borderline </a:t>
            </a:r>
          </a:p>
          <a:p>
            <a:pPr lvl="2">
              <a:buFont typeface="Wingdings" pitchFamily="2" charset="2"/>
              <a:buChar char="§"/>
            </a:pPr>
            <a:r>
              <a:rPr lang="en-US" sz="3000" dirty="0"/>
              <a:t>Histrionic</a:t>
            </a:r>
          </a:p>
          <a:p>
            <a:pPr lvl="2">
              <a:buFont typeface="Wingdings" pitchFamily="2" charset="2"/>
              <a:buChar char="§"/>
            </a:pPr>
            <a:r>
              <a:rPr lang="en-US" sz="3000" dirty="0"/>
              <a:t>Narcissistic</a:t>
            </a:r>
          </a:p>
          <a:p>
            <a:pPr>
              <a:buFont typeface="Wingdings" pitchFamily="2" charset="2"/>
              <a:buChar char="Ø"/>
            </a:pPr>
            <a:endParaRPr lang="en-US" sz="3600" dirty="0" smtClean="0"/>
          </a:p>
          <a:p>
            <a:pPr>
              <a:buFont typeface="Wingdings" pitchFamily="2" charset="2"/>
              <a:buChar char="Ø"/>
            </a:pPr>
            <a:endParaRPr lang="en-US" sz="3600" dirty="0" smtClean="0"/>
          </a:p>
          <a:p>
            <a:pPr marL="0" indent="0">
              <a:buNone/>
            </a:pPr>
            <a:endParaRPr lang="en-US" sz="3600" dirty="0" smtClean="0"/>
          </a:p>
        </p:txBody>
      </p:sp>
    </p:spTree>
    <p:extLst>
      <p:ext uri="{BB962C8B-B14F-4D97-AF65-F5344CB8AC3E}">
        <p14:creationId xmlns:p14="http://schemas.microsoft.com/office/powerpoint/2010/main" val="710614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Physiological </a:t>
            </a:r>
            <a:r>
              <a:rPr lang="en-US" dirty="0"/>
              <a:t>Reasons</a:t>
            </a:r>
          </a:p>
        </p:txBody>
      </p:sp>
      <p:sp>
        <p:nvSpPr>
          <p:cNvPr id="3" name="Content Placeholder 2"/>
          <p:cNvSpPr>
            <a:spLocks noGrp="1"/>
          </p:cNvSpPr>
          <p:nvPr>
            <p:ph idx="1"/>
          </p:nvPr>
        </p:nvSpPr>
        <p:spPr/>
        <p:txBody>
          <a:bodyPr/>
          <a:lstStyle/>
          <a:p>
            <a:r>
              <a:rPr lang="en-US" dirty="0" smtClean="0"/>
              <a:t>Attention Deficit Disorder</a:t>
            </a:r>
          </a:p>
          <a:p>
            <a:r>
              <a:rPr lang="en-US" dirty="0" smtClean="0"/>
              <a:t>Attention Deficit Hyperactivity Disorder</a:t>
            </a:r>
          </a:p>
          <a:p>
            <a:r>
              <a:rPr lang="en-US" dirty="0" smtClean="0"/>
              <a:t>Obsessive/Compulsive Disorder (?)</a:t>
            </a:r>
          </a:p>
          <a:p>
            <a:r>
              <a:rPr lang="en-US" dirty="0" smtClean="0"/>
              <a:t>Traumatic Brain Injury</a:t>
            </a:r>
          </a:p>
          <a:p>
            <a:r>
              <a:rPr lang="en-US" dirty="0" smtClean="0"/>
              <a:t>Many more</a:t>
            </a:r>
          </a:p>
          <a:p>
            <a:endParaRPr lang="en-US" dirty="0"/>
          </a:p>
        </p:txBody>
      </p:sp>
    </p:spTree>
    <p:extLst>
      <p:ext uri="{BB962C8B-B14F-4D97-AF65-F5344CB8AC3E}">
        <p14:creationId xmlns:p14="http://schemas.microsoft.com/office/powerpoint/2010/main" val="3039601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Acquired/Cognitive/Developmental Reasons</a:t>
            </a:r>
            <a:endParaRPr lang="en-US" dirty="0"/>
          </a:p>
        </p:txBody>
      </p:sp>
      <p:sp>
        <p:nvSpPr>
          <p:cNvPr id="3" name="Content Placeholder 2"/>
          <p:cNvSpPr>
            <a:spLocks noGrp="1"/>
          </p:cNvSpPr>
          <p:nvPr>
            <p:ph sz="half" idx="1"/>
          </p:nvPr>
        </p:nvSpPr>
        <p:spPr>
          <a:xfrm>
            <a:off x="685800" y="1600200"/>
            <a:ext cx="3657600" cy="4525963"/>
          </a:xfrm>
        </p:spPr>
        <p:txBody>
          <a:bodyPr/>
          <a:lstStyle/>
          <a:p>
            <a:pPr marL="0" indent="0">
              <a:buNone/>
            </a:pPr>
            <a:r>
              <a:rPr lang="en-US" b="1" dirty="0" smtClean="0"/>
              <a:t>Head Injury</a:t>
            </a:r>
          </a:p>
          <a:p>
            <a:r>
              <a:rPr lang="en-US" dirty="0" smtClean="0"/>
              <a:t>Physical injury</a:t>
            </a:r>
          </a:p>
          <a:p>
            <a:r>
              <a:rPr lang="en-US" dirty="0" smtClean="0"/>
              <a:t>Concussive trauma</a:t>
            </a:r>
          </a:p>
          <a:p>
            <a:r>
              <a:rPr lang="en-US" dirty="0" smtClean="0"/>
              <a:t>Strokes</a:t>
            </a:r>
          </a:p>
          <a:p>
            <a:r>
              <a:rPr lang="en-US" dirty="0" smtClean="0"/>
              <a:t>Seizure disorders</a:t>
            </a:r>
          </a:p>
          <a:p>
            <a:pPr marL="0" indent="0">
              <a:buNone/>
            </a:pPr>
            <a:endParaRPr lang="en-US" dirty="0" smtClean="0"/>
          </a:p>
          <a:p>
            <a:endParaRPr lang="en-US" dirty="0" smtClean="0"/>
          </a:p>
          <a:p>
            <a:endParaRPr lang="en-US" dirty="0"/>
          </a:p>
        </p:txBody>
      </p:sp>
      <p:sp>
        <p:nvSpPr>
          <p:cNvPr id="4" name="Content Placeholder 3"/>
          <p:cNvSpPr>
            <a:spLocks noGrp="1"/>
          </p:cNvSpPr>
          <p:nvPr>
            <p:ph sz="half" idx="2"/>
          </p:nvPr>
        </p:nvSpPr>
        <p:spPr>
          <a:xfrm>
            <a:off x="4419600" y="1600200"/>
            <a:ext cx="4267200" cy="4525963"/>
          </a:xfrm>
        </p:spPr>
        <p:txBody>
          <a:bodyPr/>
          <a:lstStyle/>
          <a:p>
            <a:pPr marL="0" indent="0">
              <a:buNone/>
            </a:pPr>
            <a:r>
              <a:rPr lang="en-US" b="1" dirty="0" smtClean="0"/>
              <a:t>Borderline IQ (70-84)</a:t>
            </a:r>
          </a:p>
          <a:p>
            <a:r>
              <a:rPr lang="en-US" dirty="0"/>
              <a:t>Pregnancy or birth trauma</a:t>
            </a:r>
          </a:p>
          <a:p>
            <a:r>
              <a:rPr lang="en-US" dirty="0"/>
              <a:t>Early nutritional deficits</a:t>
            </a:r>
          </a:p>
          <a:p>
            <a:r>
              <a:rPr lang="en-US" dirty="0" smtClean="0"/>
              <a:t>Chromosomal syndromes</a:t>
            </a:r>
          </a:p>
          <a:p>
            <a:r>
              <a:rPr lang="en-US" dirty="0" smtClean="0"/>
              <a:t>Other syndromes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964930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t>
            </a:r>
            <a:r>
              <a:rPr lang="en-US" dirty="0"/>
              <a:t>Reasons</a:t>
            </a:r>
          </a:p>
        </p:txBody>
      </p:sp>
      <p:sp>
        <p:nvSpPr>
          <p:cNvPr id="3" name="Content Placeholder 2"/>
          <p:cNvSpPr>
            <a:spLocks noGrp="1"/>
          </p:cNvSpPr>
          <p:nvPr>
            <p:ph sz="half" idx="1"/>
          </p:nvPr>
        </p:nvSpPr>
        <p:spPr/>
        <p:txBody>
          <a:bodyPr>
            <a:normAutofit lnSpcReduction="10000"/>
          </a:bodyPr>
          <a:lstStyle/>
          <a:p>
            <a:pPr marL="0" indent="0">
              <a:buNone/>
            </a:pPr>
            <a:r>
              <a:rPr lang="en-US" b="1" dirty="0" err="1" smtClean="0"/>
              <a:t>Aspergers</a:t>
            </a:r>
            <a:r>
              <a:rPr lang="en-US" b="1" dirty="0" smtClean="0"/>
              <a:t>-Autism Spectrum Disorder</a:t>
            </a:r>
          </a:p>
          <a:p>
            <a:pPr marL="0" indent="0">
              <a:buNone/>
            </a:pPr>
            <a:r>
              <a:rPr lang="en-US" dirty="0" smtClean="0"/>
              <a:t>A disorder </a:t>
            </a:r>
            <a:r>
              <a:rPr lang="en-US" dirty="0"/>
              <a:t>that affects a person's ability to socialize and communicate effectively with others. </a:t>
            </a:r>
            <a:r>
              <a:rPr lang="en-US" dirty="0" smtClean="0"/>
              <a:t> </a:t>
            </a:r>
          </a:p>
          <a:p>
            <a:pPr marL="0" indent="0">
              <a:buNone/>
            </a:pPr>
            <a:r>
              <a:rPr lang="en-US" sz="2400" dirty="0" smtClean="0"/>
              <a:t>People with this typically </a:t>
            </a:r>
            <a:r>
              <a:rPr lang="en-US" sz="2400" dirty="0"/>
              <a:t>exhibit social awkwardness </a:t>
            </a:r>
            <a:r>
              <a:rPr lang="en-US" sz="2400" dirty="0" smtClean="0"/>
              <a:t>and </a:t>
            </a:r>
            <a:r>
              <a:rPr lang="en-US" sz="2400" dirty="0"/>
              <a:t>an all-absorbing interest in specific topics. </a:t>
            </a:r>
            <a:endParaRPr lang="en-US" sz="2400" dirty="0" smtClean="0"/>
          </a:p>
          <a:p>
            <a:endParaRPr lang="en-US" dirty="0"/>
          </a:p>
        </p:txBody>
      </p:sp>
      <p:sp>
        <p:nvSpPr>
          <p:cNvPr id="4" name="Content Placeholder 3"/>
          <p:cNvSpPr>
            <a:spLocks noGrp="1"/>
          </p:cNvSpPr>
          <p:nvPr>
            <p:ph sz="half" idx="2"/>
          </p:nvPr>
        </p:nvSpPr>
        <p:spPr/>
        <p:txBody>
          <a:bodyPr>
            <a:normAutofit lnSpcReduction="10000"/>
          </a:bodyPr>
          <a:lstStyle/>
          <a:p>
            <a:pPr marL="0" indent="0">
              <a:buNone/>
            </a:pPr>
            <a:r>
              <a:rPr lang="en-US" b="1" dirty="0" smtClean="0"/>
              <a:t>Medication Interference</a:t>
            </a:r>
          </a:p>
          <a:p>
            <a:pPr marL="0" indent="0">
              <a:buNone/>
            </a:pPr>
            <a:r>
              <a:rPr lang="en-US" dirty="0" smtClean="0"/>
              <a:t>The </a:t>
            </a:r>
            <a:r>
              <a:rPr lang="en-US" dirty="0"/>
              <a:t>inability to form memory because of chemical interference with neural networks</a:t>
            </a:r>
            <a:r>
              <a:rPr lang="en-US" dirty="0" smtClean="0"/>
              <a:t>.</a:t>
            </a:r>
          </a:p>
          <a:p>
            <a:pPr lvl="1">
              <a:buFont typeface="Arial" pitchFamily="34" charset="0"/>
              <a:buChar char="•"/>
            </a:pPr>
            <a:r>
              <a:rPr lang="en-US" dirty="0"/>
              <a:t>Pain management</a:t>
            </a:r>
          </a:p>
          <a:p>
            <a:pPr lvl="1">
              <a:buFont typeface="Arial" pitchFamily="34" charset="0"/>
              <a:buChar char="•"/>
            </a:pPr>
            <a:r>
              <a:rPr lang="en-US" dirty="0"/>
              <a:t>New medication</a:t>
            </a:r>
          </a:p>
          <a:p>
            <a:pPr lvl="1">
              <a:buFont typeface="Arial" pitchFamily="34" charset="0"/>
              <a:buChar char="•"/>
            </a:pPr>
            <a:r>
              <a:rPr lang="en-US" dirty="0"/>
              <a:t>Medication change</a:t>
            </a:r>
          </a:p>
          <a:p>
            <a:pPr lvl="1">
              <a:buFont typeface="Arial" pitchFamily="34" charset="0"/>
              <a:buChar char="•"/>
            </a:pPr>
            <a:r>
              <a:rPr lang="en-US" dirty="0" err="1"/>
              <a:t>Withdrawl</a:t>
            </a:r>
            <a:endParaRPr lang="en-US" dirty="0"/>
          </a:p>
          <a:p>
            <a:pPr lvl="1">
              <a:buFont typeface="Arial" pitchFamily="34" charset="0"/>
              <a:buChar char="•"/>
            </a:pPr>
            <a:r>
              <a:rPr lang="en-US" dirty="0"/>
              <a:t>Self-Medication</a:t>
            </a:r>
          </a:p>
          <a:p>
            <a:pPr lvl="1">
              <a:buFont typeface="Arial" pitchFamily="34" charset="0"/>
              <a:buChar char="•"/>
            </a:pPr>
            <a:r>
              <a:rPr lang="en-US" dirty="0"/>
              <a:t>Addiction</a:t>
            </a:r>
          </a:p>
          <a:p>
            <a:pPr marL="0" indent="0">
              <a:buNone/>
            </a:pPr>
            <a:endParaRPr lang="en-US" dirty="0"/>
          </a:p>
          <a:p>
            <a:endParaRPr lang="en-US" dirty="0"/>
          </a:p>
        </p:txBody>
      </p:sp>
    </p:spTree>
    <p:extLst>
      <p:ext uri="{BB962C8B-B14F-4D97-AF65-F5344CB8AC3E}">
        <p14:creationId xmlns:p14="http://schemas.microsoft.com/office/powerpoint/2010/main" val="3669632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Disability</a:t>
            </a:r>
            <a:endParaRPr lang="en-US" dirty="0"/>
          </a:p>
        </p:txBody>
      </p:sp>
      <p:sp>
        <p:nvSpPr>
          <p:cNvPr id="3" name="Content Placeholder 2"/>
          <p:cNvSpPr>
            <a:spLocks noGrp="1"/>
          </p:cNvSpPr>
          <p:nvPr>
            <p:ph idx="1"/>
          </p:nvPr>
        </p:nvSpPr>
        <p:spPr>
          <a:xfrm>
            <a:off x="762000" y="1600200"/>
            <a:ext cx="7924800" cy="4525963"/>
          </a:xfrm>
        </p:spPr>
        <p:txBody>
          <a:bodyPr/>
          <a:lstStyle/>
          <a:p>
            <a:pPr>
              <a:buFont typeface="Wingdings" pitchFamily="2" charset="2"/>
              <a:buChar char="§"/>
            </a:pPr>
            <a:r>
              <a:rPr lang="en-US" dirty="0" smtClean="0"/>
              <a:t>It is a culturally-specific and </a:t>
            </a:r>
            <a:r>
              <a:rPr lang="en-US" dirty="0" err="1" smtClean="0"/>
              <a:t>medicalized</a:t>
            </a:r>
            <a:r>
              <a:rPr lang="en-US" dirty="0" smtClean="0"/>
              <a:t> Western concept. </a:t>
            </a:r>
          </a:p>
          <a:p>
            <a:pPr>
              <a:buFont typeface="Wingdings" pitchFamily="2" charset="2"/>
              <a:buChar char="§"/>
            </a:pPr>
            <a:r>
              <a:rPr lang="en-US" dirty="0"/>
              <a:t>Agrarian culture do not identify LD</a:t>
            </a:r>
          </a:p>
          <a:p>
            <a:pPr>
              <a:buFont typeface="Wingdings" pitchFamily="2" charset="2"/>
              <a:buChar char="§"/>
            </a:pPr>
            <a:r>
              <a:rPr lang="en-US" dirty="0" smtClean="0"/>
              <a:t>LD is a term that has specific legal meaning in </a:t>
            </a:r>
          </a:p>
          <a:p>
            <a:pPr lvl="1">
              <a:buFont typeface="Wingdings" pitchFamily="2" charset="2"/>
              <a:buChar char="ü"/>
            </a:pPr>
            <a:r>
              <a:rPr lang="en-US" sz="3200" dirty="0"/>
              <a:t>a</a:t>
            </a:r>
            <a:r>
              <a:rPr lang="en-US" sz="3200" dirty="0" smtClean="0"/>
              <a:t>cademics</a:t>
            </a:r>
          </a:p>
          <a:p>
            <a:pPr lvl="1">
              <a:buFont typeface="Wingdings" pitchFamily="2" charset="2"/>
              <a:buChar char="ü"/>
            </a:pPr>
            <a:r>
              <a:rPr lang="en-US" sz="3200" dirty="0" smtClean="0"/>
              <a:t>work situations</a:t>
            </a:r>
          </a:p>
          <a:p>
            <a:pPr marL="457200" lvl="1" indent="0">
              <a:buNone/>
            </a:pPr>
            <a:endParaRPr lang="en-US" sz="3200" dirty="0" smtClean="0"/>
          </a:p>
        </p:txBody>
      </p:sp>
    </p:spTree>
    <p:extLst>
      <p:ext uri="{BB962C8B-B14F-4D97-AF65-F5344CB8AC3E}">
        <p14:creationId xmlns:p14="http://schemas.microsoft.com/office/powerpoint/2010/main" val="25382488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Disability</a:t>
            </a:r>
            <a:endParaRPr lang="en-US" dirty="0"/>
          </a:p>
        </p:txBody>
      </p:sp>
      <p:sp>
        <p:nvSpPr>
          <p:cNvPr id="7" name="Content Placeholder 6"/>
          <p:cNvSpPr>
            <a:spLocks noGrp="1"/>
          </p:cNvSpPr>
          <p:nvPr>
            <p:ph idx="1"/>
          </p:nvPr>
        </p:nvSpPr>
        <p:spPr>
          <a:xfrm>
            <a:off x="914400" y="1600200"/>
            <a:ext cx="7772400" cy="4525963"/>
          </a:xfrm>
        </p:spPr>
        <p:txBody>
          <a:bodyPr>
            <a:normAutofit lnSpcReduction="10000"/>
          </a:bodyPr>
          <a:lstStyle/>
          <a:p>
            <a:pPr marL="0" indent="0">
              <a:buNone/>
            </a:pPr>
            <a:r>
              <a:rPr lang="en-US" b="1" dirty="0" smtClean="0"/>
              <a:t>Definition: </a:t>
            </a:r>
          </a:p>
          <a:p>
            <a:pPr marL="0" indent="0">
              <a:buNone/>
            </a:pPr>
            <a:r>
              <a:rPr lang="en-US" dirty="0" smtClean="0"/>
              <a:t>Student is of average or above-average intelligence (IQ 85+)</a:t>
            </a:r>
          </a:p>
          <a:p>
            <a:pPr marL="0" indent="0">
              <a:buNone/>
            </a:pPr>
            <a:r>
              <a:rPr lang="en-US" b="1" i="1" dirty="0" smtClean="0"/>
              <a:t>AND</a:t>
            </a:r>
          </a:p>
          <a:p>
            <a:pPr marL="0" indent="0">
              <a:buNone/>
            </a:pPr>
            <a:r>
              <a:rPr lang="en-US" dirty="0" smtClean="0"/>
              <a:t>Demonstrated academic ability falls substantially below expectations for age and/or education level</a:t>
            </a:r>
          </a:p>
          <a:p>
            <a:pPr marL="0" indent="0">
              <a:buNone/>
            </a:pPr>
            <a:endParaRPr lang="en-US" sz="2800" i="1" dirty="0" smtClean="0"/>
          </a:p>
          <a:p>
            <a:pPr marL="0" indent="0" algn="ctr">
              <a:buNone/>
            </a:pPr>
            <a:r>
              <a:rPr lang="en-US" sz="2800" i="1" dirty="0" smtClean="0"/>
              <a:t>The issue is with “processing” information</a:t>
            </a:r>
            <a:endParaRPr lang="en-US" sz="2800" i="1" dirty="0"/>
          </a:p>
        </p:txBody>
      </p:sp>
    </p:spTree>
    <p:extLst>
      <p:ext uri="{BB962C8B-B14F-4D97-AF65-F5344CB8AC3E}">
        <p14:creationId xmlns:p14="http://schemas.microsoft.com/office/powerpoint/2010/main" val="398124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Processing</a:t>
            </a:r>
            <a:endParaRPr lang="en-US" dirty="0"/>
          </a:p>
        </p:txBody>
      </p:sp>
      <p:sp>
        <p:nvSpPr>
          <p:cNvPr id="3" name="Content Placeholder 2"/>
          <p:cNvSpPr>
            <a:spLocks noGrp="1"/>
          </p:cNvSpPr>
          <p:nvPr>
            <p:ph idx="1"/>
          </p:nvPr>
        </p:nvSpPr>
        <p:spPr/>
        <p:txBody>
          <a:bodyPr>
            <a:normAutofit lnSpcReduction="10000"/>
          </a:bodyPr>
          <a:lstStyle/>
          <a:p>
            <a:pPr algn="ctr"/>
            <a:r>
              <a:rPr lang="en-US" sz="3600" dirty="0" smtClean="0"/>
              <a:t>Refers to how the brain </a:t>
            </a:r>
          </a:p>
          <a:p>
            <a:pPr marL="0" indent="0" algn="ctr">
              <a:buNone/>
            </a:pPr>
            <a:r>
              <a:rPr lang="en-US" sz="3600" dirty="0"/>
              <a:t> </a:t>
            </a:r>
            <a:r>
              <a:rPr lang="en-US" sz="3600" dirty="0" smtClean="0"/>
              <a:t>   </a:t>
            </a:r>
            <a:r>
              <a:rPr lang="en-US" sz="3600" b="1" dirty="0" smtClean="0"/>
              <a:t>takes in              uses            stores</a:t>
            </a:r>
          </a:p>
          <a:p>
            <a:pPr marL="0" indent="0" algn="ctr">
              <a:buNone/>
            </a:pPr>
            <a:r>
              <a:rPr lang="en-US" sz="3600" b="1" dirty="0" smtClean="0"/>
              <a:t>          retrieves    </a:t>
            </a:r>
            <a:r>
              <a:rPr lang="en-US" sz="3600" dirty="0" smtClean="0"/>
              <a:t>&amp;  </a:t>
            </a:r>
            <a:r>
              <a:rPr lang="en-US" sz="3600" b="1" dirty="0" smtClean="0"/>
              <a:t>   expresses </a:t>
            </a:r>
          </a:p>
          <a:p>
            <a:pPr marL="0" indent="0" algn="ctr">
              <a:buNone/>
            </a:pPr>
            <a:r>
              <a:rPr lang="en-US" sz="3600" dirty="0" smtClean="0"/>
              <a:t>information.</a:t>
            </a:r>
            <a:r>
              <a:rPr lang="en-US" sz="3600" dirty="0"/>
              <a:t> </a:t>
            </a:r>
            <a:endParaRPr lang="en-US" sz="3600" dirty="0" smtClean="0"/>
          </a:p>
          <a:p>
            <a:pPr marL="0" indent="0" algn="ctr">
              <a:buNone/>
            </a:pPr>
            <a:endParaRPr lang="en-US" sz="3600" dirty="0" smtClean="0"/>
          </a:p>
          <a:p>
            <a:pPr algn="ctr"/>
            <a:r>
              <a:rPr lang="en-US" sz="3600" dirty="0" smtClean="0"/>
              <a:t>There are six categories of </a:t>
            </a:r>
          </a:p>
          <a:p>
            <a:pPr marL="0" indent="0" algn="ctr">
              <a:buNone/>
            </a:pPr>
            <a:r>
              <a:rPr lang="en-US" sz="3600" dirty="0" smtClean="0"/>
              <a:t>processing </a:t>
            </a:r>
            <a:r>
              <a:rPr lang="en-US" sz="3600" dirty="0"/>
              <a:t>that affect learning.</a:t>
            </a:r>
          </a:p>
          <a:p>
            <a:pPr marL="0" indent="0">
              <a:buNone/>
            </a:pPr>
            <a:endParaRPr lang="en-US" sz="3600" dirty="0" smtClean="0"/>
          </a:p>
        </p:txBody>
      </p:sp>
    </p:spTree>
    <p:extLst>
      <p:ext uri="{BB962C8B-B14F-4D97-AF65-F5344CB8AC3E}">
        <p14:creationId xmlns:p14="http://schemas.microsoft.com/office/powerpoint/2010/main" val="2759828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Processing Categories</a:t>
            </a:r>
            <a:endParaRPr lang="en-US" dirty="0"/>
          </a:p>
        </p:txBody>
      </p:sp>
      <p:sp>
        <p:nvSpPr>
          <p:cNvPr id="3" name="Content Placeholder 2"/>
          <p:cNvSpPr>
            <a:spLocks noGrp="1"/>
          </p:cNvSpPr>
          <p:nvPr>
            <p:ph idx="1"/>
          </p:nvPr>
        </p:nvSpPr>
        <p:spPr/>
        <p:txBody>
          <a:bodyPr/>
          <a:lstStyle/>
          <a:p>
            <a:r>
              <a:rPr lang="en-US" dirty="0" smtClean="0"/>
              <a:t>Visual Processing</a:t>
            </a:r>
          </a:p>
          <a:p>
            <a:r>
              <a:rPr lang="en-US" dirty="0" smtClean="0"/>
              <a:t>Auditory Processing</a:t>
            </a:r>
          </a:p>
          <a:p>
            <a:r>
              <a:rPr lang="en-US" dirty="0" smtClean="0"/>
              <a:t>Sequential/Rational Processing</a:t>
            </a:r>
          </a:p>
          <a:p>
            <a:r>
              <a:rPr lang="en-US" dirty="0" smtClean="0"/>
              <a:t>Conceptual/Holistic Processing</a:t>
            </a:r>
          </a:p>
          <a:p>
            <a:r>
              <a:rPr lang="en-US" dirty="0" smtClean="0"/>
              <a:t>Processing Speed</a:t>
            </a:r>
          </a:p>
          <a:p>
            <a:r>
              <a:rPr lang="en-US" dirty="0" smtClean="0"/>
              <a:t>Executive Function</a:t>
            </a:r>
            <a:endParaRPr lang="en-US" dirty="0"/>
          </a:p>
        </p:txBody>
      </p:sp>
    </p:spTree>
    <p:extLst>
      <p:ext uri="{BB962C8B-B14F-4D97-AF65-F5344CB8AC3E}">
        <p14:creationId xmlns:p14="http://schemas.microsoft.com/office/powerpoint/2010/main" val="734835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My Pictures\LD Images\brick wal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7200" y="1352550"/>
            <a:ext cx="5689600" cy="4152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85973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Processing</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sz="3900" dirty="0" smtClean="0"/>
              <a:t>How well can a student use visual information?</a:t>
            </a:r>
          </a:p>
          <a:p>
            <a:r>
              <a:rPr lang="en-US" dirty="0" smtClean="0"/>
              <a:t>See differences between things</a:t>
            </a:r>
          </a:p>
          <a:p>
            <a:r>
              <a:rPr lang="en-US" dirty="0" smtClean="0"/>
              <a:t>Remember visual details</a:t>
            </a:r>
          </a:p>
          <a:p>
            <a:r>
              <a:rPr lang="en-US" dirty="0" smtClean="0"/>
              <a:t>Fill in missing parts of a picture</a:t>
            </a:r>
          </a:p>
          <a:p>
            <a:r>
              <a:rPr lang="en-US" dirty="0" smtClean="0"/>
              <a:t>Remember general characteristics</a:t>
            </a:r>
          </a:p>
          <a:p>
            <a:r>
              <a:rPr lang="en-US" dirty="0" smtClean="0"/>
              <a:t>Visual-motor coordination</a:t>
            </a:r>
          </a:p>
          <a:p>
            <a:r>
              <a:rPr lang="en-US" dirty="0" smtClean="0"/>
              <a:t>Visualize and imagine</a:t>
            </a:r>
          </a:p>
          <a:p>
            <a:r>
              <a:rPr lang="en-US" dirty="0" smtClean="0"/>
              <a:t>Organize their materials, desk, room</a:t>
            </a:r>
          </a:p>
          <a:p>
            <a:r>
              <a:rPr lang="en-US" dirty="0" smtClean="0"/>
              <a:t>Art ability</a:t>
            </a:r>
            <a:endParaRPr lang="en-US" dirty="0"/>
          </a:p>
        </p:txBody>
      </p:sp>
    </p:spTree>
    <p:extLst>
      <p:ext uri="{BB962C8B-B14F-4D97-AF65-F5344CB8AC3E}">
        <p14:creationId xmlns:p14="http://schemas.microsoft.com/office/powerpoint/2010/main" val="39667393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rmAutofit fontScale="90000"/>
          </a:bodyPr>
          <a:lstStyle/>
          <a:p>
            <a:r>
              <a:rPr lang="en-US" dirty="0" smtClean="0"/>
              <a:t>Visual Processing Disability</a:t>
            </a:r>
            <a:br>
              <a:rPr lang="en-US" dirty="0" smtClean="0"/>
            </a:br>
            <a:r>
              <a:rPr lang="en-US" sz="3100" dirty="0"/>
              <a:t>Manifests most prominently in </a:t>
            </a:r>
            <a:r>
              <a:rPr lang="en-US" sz="3100" b="1" dirty="0"/>
              <a:t>math</a:t>
            </a:r>
            <a:r>
              <a:rPr lang="en-US" sz="3100" dirty="0"/>
              <a:t> and </a:t>
            </a:r>
            <a:r>
              <a:rPr lang="en-US" sz="3100" b="1" dirty="0"/>
              <a:t>spelling</a:t>
            </a:r>
            <a:r>
              <a:rPr lang="en-US" sz="3100" dirty="0"/>
              <a:t> - difficulty ‘visualizing’ words, letters, symbols, etc</a:t>
            </a:r>
            <a:r>
              <a:rPr lang="en-US" sz="3100" dirty="0" smtClean="0"/>
              <a:t>.</a:t>
            </a:r>
            <a:endParaRPr lang="en-US" dirty="0"/>
          </a:p>
        </p:txBody>
      </p:sp>
      <p:sp>
        <p:nvSpPr>
          <p:cNvPr id="3" name="Content Placeholder 2"/>
          <p:cNvSpPr>
            <a:spLocks noGrp="1"/>
          </p:cNvSpPr>
          <p:nvPr>
            <p:ph sz="half" idx="1"/>
          </p:nvPr>
        </p:nvSpPr>
        <p:spPr>
          <a:xfrm>
            <a:off x="457200" y="2209800"/>
            <a:ext cx="3276600" cy="3916363"/>
          </a:xfrm>
        </p:spPr>
        <p:txBody>
          <a:bodyPr>
            <a:normAutofit fontScale="85000" lnSpcReduction="20000"/>
          </a:bodyPr>
          <a:lstStyle/>
          <a:p>
            <a:pPr marL="0" indent="0">
              <a:buNone/>
            </a:pPr>
            <a:r>
              <a:rPr lang="en-US" b="1" u="sng" dirty="0" smtClean="0"/>
              <a:t>Writing</a:t>
            </a:r>
          </a:p>
          <a:p>
            <a:pPr marL="0" indent="0">
              <a:buNone/>
            </a:pPr>
            <a:r>
              <a:rPr lang="en-US" dirty="0" smtClean="0"/>
              <a:t>Poor handwriting</a:t>
            </a:r>
          </a:p>
          <a:p>
            <a:pPr marL="0" indent="0">
              <a:buNone/>
            </a:pPr>
            <a:r>
              <a:rPr lang="en-US" dirty="0" smtClean="0"/>
              <a:t>Poor spelling</a:t>
            </a:r>
          </a:p>
          <a:p>
            <a:pPr marL="0" indent="0">
              <a:buNone/>
            </a:pPr>
            <a:endParaRPr lang="en-US" dirty="0" smtClean="0"/>
          </a:p>
          <a:p>
            <a:pPr marL="0" indent="0">
              <a:buNone/>
            </a:pPr>
            <a:r>
              <a:rPr lang="en-US" b="1" u="sng" dirty="0" smtClean="0"/>
              <a:t>Reading</a:t>
            </a:r>
          </a:p>
          <a:p>
            <a:pPr marL="0" indent="0">
              <a:buNone/>
            </a:pPr>
            <a:r>
              <a:rPr lang="en-US" dirty="0" smtClean="0"/>
              <a:t>Slow speed</a:t>
            </a:r>
          </a:p>
          <a:p>
            <a:pPr marL="0" indent="0">
              <a:buNone/>
            </a:pPr>
            <a:r>
              <a:rPr lang="en-US" dirty="0" smtClean="0"/>
              <a:t>Poor comprehension</a:t>
            </a:r>
          </a:p>
        </p:txBody>
      </p:sp>
      <p:sp>
        <p:nvSpPr>
          <p:cNvPr id="4" name="Content Placeholder 3"/>
          <p:cNvSpPr>
            <a:spLocks noGrp="1"/>
          </p:cNvSpPr>
          <p:nvPr>
            <p:ph sz="half" idx="2"/>
          </p:nvPr>
        </p:nvSpPr>
        <p:spPr>
          <a:xfrm>
            <a:off x="3886200" y="2209800"/>
            <a:ext cx="4800600" cy="3916363"/>
          </a:xfrm>
        </p:spPr>
        <p:txBody>
          <a:bodyPr>
            <a:normAutofit fontScale="85000" lnSpcReduction="20000"/>
          </a:bodyPr>
          <a:lstStyle/>
          <a:p>
            <a:pPr marL="0" indent="0">
              <a:buNone/>
            </a:pPr>
            <a:r>
              <a:rPr lang="en-US" b="1" u="sng" dirty="0"/>
              <a:t>Math</a:t>
            </a:r>
          </a:p>
          <a:p>
            <a:pPr marL="0" indent="0">
              <a:buNone/>
            </a:pPr>
            <a:r>
              <a:rPr lang="en-US" dirty="0"/>
              <a:t>Difficulty visualizing problems</a:t>
            </a:r>
          </a:p>
          <a:p>
            <a:pPr marL="0" indent="0">
              <a:buNone/>
            </a:pPr>
            <a:r>
              <a:rPr lang="en-US" dirty="0"/>
              <a:t>Difficulty with cluttered </a:t>
            </a:r>
            <a:r>
              <a:rPr lang="en-US" dirty="0" smtClean="0"/>
              <a:t>worksheets</a:t>
            </a:r>
          </a:p>
          <a:p>
            <a:pPr marL="0" indent="0">
              <a:buNone/>
            </a:pPr>
            <a:endParaRPr lang="en-US" dirty="0"/>
          </a:p>
          <a:p>
            <a:pPr marL="0" indent="0">
              <a:buNone/>
            </a:pPr>
            <a:r>
              <a:rPr lang="en-US" b="1" u="sng" dirty="0"/>
              <a:t>General</a:t>
            </a:r>
          </a:p>
          <a:p>
            <a:pPr marL="0" indent="0">
              <a:buNone/>
            </a:pPr>
            <a:r>
              <a:rPr lang="en-US" dirty="0"/>
              <a:t>Poor </a:t>
            </a:r>
            <a:r>
              <a:rPr lang="en-US" dirty="0" smtClean="0"/>
              <a:t>organization/planning/neatness</a:t>
            </a:r>
            <a:endParaRPr lang="en-US" dirty="0"/>
          </a:p>
          <a:p>
            <a:pPr marL="0" indent="0">
              <a:buNone/>
            </a:pPr>
            <a:r>
              <a:rPr lang="en-US" dirty="0"/>
              <a:t>Difficulty rechecking work for accuracy</a:t>
            </a:r>
          </a:p>
          <a:p>
            <a:pPr marL="0" indent="0">
              <a:buNone/>
            </a:pPr>
            <a:r>
              <a:rPr lang="en-US" dirty="0"/>
              <a:t>Difficulty learning by demonstration</a:t>
            </a:r>
          </a:p>
          <a:p>
            <a:pPr marL="0" indent="0">
              <a:buNone/>
            </a:pPr>
            <a:r>
              <a:rPr lang="en-US" dirty="0"/>
              <a:t>Difficulty learning by video</a:t>
            </a:r>
          </a:p>
          <a:p>
            <a:endParaRPr lang="en-US" dirty="0"/>
          </a:p>
        </p:txBody>
      </p:sp>
    </p:spTree>
    <p:extLst>
      <p:ext uri="{BB962C8B-B14F-4D97-AF65-F5344CB8AC3E}">
        <p14:creationId xmlns:p14="http://schemas.microsoft.com/office/powerpoint/2010/main" val="22768972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Auditory Processing</a:t>
            </a:r>
            <a:endParaRPr lang="en-US" dirty="0"/>
          </a:p>
        </p:txBody>
      </p:sp>
      <p:sp>
        <p:nvSpPr>
          <p:cNvPr id="5" name="Content Placeholder 4"/>
          <p:cNvSpPr>
            <a:spLocks noGrp="1"/>
          </p:cNvSpPr>
          <p:nvPr>
            <p:ph idx="1"/>
          </p:nvPr>
        </p:nvSpPr>
        <p:spPr>
          <a:xfrm>
            <a:off x="457200" y="1371600"/>
            <a:ext cx="8229600" cy="4754563"/>
          </a:xfrm>
        </p:spPr>
        <p:txBody>
          <a:bodyPr>
            <a:normAutofit fontScale="92500" lnSpcReduction="10000"/>
          </a:bodyPr>
          <a:lstStyle/>
          <a:p>
            <a:pPr marL="0" indent="0">
              <a:buNone/>
            </a:pPr>
            <a:r>
              <a:rPr lang="en-US" sz="3900" dirty="0" smtClean="0"/>
              <a:t>How well can a student use auditory information?</a:t>
            </a:r>
          </a:p>
          <a:p>
            <a:r>
              <a:rPr lang="en-US" dirty="0"/>
              <a:t>hearing differences between sounds/voices </a:t>
            </a:r>
          </a:p>
          <a:p>
            <a:r>
              <a:rPr lang="en-US" dirty="0"/>
              <a:t>remembering specific words or numbers</a:t>
            </a:r>
          </a:p>
          <a:p>
            <a:r>
              <a:rPr lang="en-US" dirty="0"/>
              <a:t>remembering general sound patterns</a:t>
            </a:r>
          </a:p>
          <a:p>
            <a:r>
              <a:rPr lang="en-US" dirty="0"/>
              <a:t>understanding even when they miss some sounds</a:t>
            </a:r>
          </a:p>
          <a:p>
            <a:r>
              <a:rPr lang="en-US" dirty="0"/>
              <a:t>blending parts of words together </a:t>
            </a:r>
          </a:p>
          <a:p>
            <a:r>
              <a:rPr lang="en-US" dirty="0"/>
              <a:t>difficulty following oral directions </a:t>
            </a:r>
          </a:p>
          <a:p>
            <a:r>
              <a:rPr lang="en-US" dirty="0"/>
              <a:t>difficulty learning in lectures</a:t>
            </a:r>
          </a:p>
          <a:p>
            <a:pPr marL="0" indent="0">
              <a:buNone/>
            </a:pPr>
            <a:endParaRPr lang="en-US" dirty="0"/>
          </a:p>
        </p:txBody>
      </p:sp>
    </p:spTree>
    <p:extLst>
      <p:ext uri="{BB962C8B-B14F-4D97-AF65-F5344CB8AC3E}">
        <p14:creationId xmlns:p14="http://schemas.microsoft.com/office/powerpoint/2010/main" val="25716703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Sequential/Rational Processing</a:t>
            </a:r>
            <a:endParaRPr lang="en-US" dirty="0"/>
          </a:p>
        </p:txBody>
      </p:sp>
      <p:sp>
        <p:nvSpPr>
          <p:cNvPr id="3" name="Content Placeholder 2"/>
          <p:cNvSpPr>
            <a:spLocks noGrp="1"/>
          </p:cNvSpPr>
          <p:nvPr>
            <p:ph idx="1"/>
          </p:nvPr>
        </p:nvSpPr>
        <p:spPr>
          <a:xfrm>
            <a:off x="457200" y="1447800"/>
            <a:ext cx="8229600" cy="4678363"/>
          </a:xfrm>
        </p:spPr>
        <p:txBody>
          <a:bodyPr>
            <a:normAutofit fontScale="77500" lnSpcReduction="20000"/>
          </a:bodyPr>
          <a:lstStyle/>
          <a:p>
            <a:pPr marL="0" indent="0">
              <a:buNone/>
            </a:pPr>
            <a:r>
              <a:rPr lang="en-US" sz="4200" dirty="0" smtClean="0"/>
              <a:t>It acts like the mail filing system for the brain to organize and memorize information.</a:t>
            </a:r>
          </a:p>
          <a:p>
            <a:r>
              <a:rPr lang="en-US" dirty="0"/>
              <a:t>Short-term memory for details </a:t>
            </a:r>
          </a:p>
          <a:p>
            <a:r>
              <a:rPr lang="en-US" dirty="0"/>
              <a:t>long-term retrieval of details</a:t>
            </a:r>
          </a:p>
          <a:p>
            <a:r>
              <a:rPr lang="en-US" dirty="0"/>
              <a:t>fine-motor coordination</a:t>
            </a:r>
          </a:p>
          <a:p>
            <a:r>
              <a:rPr lang="en-US" dirty="0"/>
              <a:t>finding the words you want to say or write</a:t>
            </a:r>
          </a:p>
          <a:p>
            <a:r>
              <a:rPr lang="en-US" dirty="0"/>
              <a:t>organization of your thoughts and materials</a:t>
            </a:r>
          </a:p>
          <a:p>
            <a:r>
              <a:rPr lang="en-US" dirty="0"/>
              <a:t>writing mechanics (spelling, punctuation)</a:t>
            </a:r>
          </a:p>
          <a:p>
            <a:r>
              <a:rPr lang="en-US" dirty="0"/>
              <a:t>reading speed/sounding out new words</a:t>
            </a:r>
          </a:p>
          <a:p>
            <a:r>
              <a:rPr lang="en-US" dirty="0"/>
              <a:t>attention to details</a:t>
            </a:r>
          </a:p>
          <a:p>
            <a:r>
              <a:rPr lang="en-US" dirty="0"/>
              <a:t>putting words and thoughts in </a:t>
            </a:r>
            <a:r>
              <a:rPr lang="en-US" dirty="0" smtClean="0"/>
              <a:t>order</a:t>
            </a:r>
            <a:endParaRPr lang="en-US" dirty="0"/>
          </a:p>
        </p:txBody>
      </p:sp>
    </p:spTree>
    <p:extLst>
      <p:ext uri="{BB962C8B-B14F-4D97-AF65-F5344CB8AC3E}">
        <p14:creationId xmlns:p14="http://schemas.microsoft.com/office/powerpoint/2010/main" val="22536936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rmAutofit fontScale="90000"/>
          </a:bodyPr>
          <a:lstStyle/>
          <a:p>
            <a:r>
              <a:rPr lang="en-US" sz="4200" dirty="0" smtClean="0"/>
              <a:t>Sequential/Rational Processing Disability</a:t>
            </a:r>
            <a:r>
              <a:rPr lang="en-US" dirty="0" smtClean="0"/>
              <a:t/>
            </a:r>
            <a:br>
              <a:rPr lang="en-US" dirty="0" smtClean="0"/>
            </a:br>
            <a:r>
              <a:rPr lang="en-US" sz="2900" dirty="0"/>
              <a:t>Manifests most prominently in </a:t>
            </a:r>
            <a:r>
              <a:rPr lang="en-US" sz="2900" b="1" dirty="0"/>
              <a:t>writing </a:t>
            </a:r>
            <a:r>
              <a:rPr lang="en-US" sz="2900" b="1" dirty="0" smtClean="0"/>
              <a:t>mechanics, basic reading</a:t>
            </a:r>
            <a:r>
              <a:rPr lang="en-US" sz="2900" dirty="0" smtClean="0"/>
              <a:t>, </a:t>
            </a:r>
            <a:r>
              <a:rPr lang="en-US" sz="2900" b="1" dirty="0" smtClean="0"/>
              <a:t>math computation, </a:t>
            </a:r>
            <a:r>
              <a:rPr lang="en-US" sz="2900" dirty="0" smtClean="0"/>
              <a:t>and </a:t>
            </a:r>
            <a:r>
              <a:rPr lang="en-US" sz="2900" b="1" dirty="0" smtClean="0"/>
              <a:t>expressive language</a:t>
            </a:r>
            <a:r>
              <a:rPr lang="en-US" sz="3100" dirty="0" smtClean="0"/>
              <a:t>.</a:t>
            </a:r>
            <a:endParaRPr lang="en-US" dirty="0"/>
          </a:p>
        </p:txBody>
      </p:sp>
      <p:sp>
        <p:nvSpPr>
          <p:cNvPr id="3" name="Content Placeholder 2"/>
          <p:cNvSpPr>
            <a:spLocks noGrp="1"/>
          </p:cNvSpPr>
          <p:nvPr>
            <p:ph sz="half" idx="1"/>
          </p:nvPr>
        </p:nvSpPr>
        <p:spPr>
          <a:xfrm>
            <a:off x="457200" y="2209800"/>
            <a:ext cx="3276600" cy="3916363"/>
          </a:xfrm>
        </p:spPr>
        <p:txBody>
          <a:bodyPr>
            <a:normAutofit fontScale="85000" lnSpcReduction="10000"/>
          </a:bodyPr>
          <a:lstStyle/>
          <a:p>
            <a:pPr marL="0" indent="0">
              <a:buNone/>
            </a:pPr>
            <a:r>
              <a:rPr lang="en-US" b="1" u="sng" dirty="0" smtClean="0"/>
              <a:t>Handwriting</a:t>
            </a:r>
          </a:p>
          <a:p>
            <a:pPr marL="0" indent="0">
              <a:buNone/>
            </a:pPr>
            <a:r>
              <a:rPr lang="en-US" dirty="0" smtClean="0"/>
              <a:t>Speed/clarity</a:t>
            </a:r>
          </a:p>
          <a:p>
            <a:pPr marL="0" indent="0">
              <a:buNone/>
            </a:pPr>
            <a:r>
              <a:rPr lang="en-US" dirty="0" smtClean="0"/>
              <a:t>Letter reversal/sequence</a:t>
            </a:r>
          </a:p>
          <a:p>
            <a:pPr marL="0" indent="0">
              <a:buNone/>
            </a:pPr>
            <a:r>
              <a:rPr lang="en-US" dirty="0" smtClean="0"/>
              <a:t>Spelling/Mechanics</a:t>
            </a:r>
          </a:p>
          <a:p>
            <a:pPr marL="0" indent="0">
              <a:buNone/>
            </a:pPr>
            <a:endParaRPr lang="en-US" sz="900" dirty="0" smtClean="0"/>
          </a:p>
          <a:p>
            <a:pPr marL="0" indent="0">
              <a:buNone/>
            </a:pPr>
            <a:r>
              <a:rPr lang="en-US" b="1" u="sng" dirty="0" smtClean="0"/>
              <a:t>Basic Reading</a:t>
            </a:r>
          </a:p>
          <a:p>
            <a:pPr marL="0" indent="0">
              <a:buNone/>
            </a:pPr>
            <a:r>
              <a:rPr lang="en-US" dirty="0" smtClean="0"/>
              <a:t>Decoding</a:t>
            </a:r>
          </a:p>
          <a:p>
            <a:pPr marL="0" indent="0">
              <a:buNone/>
            </a:pPr>
            <a:r>
              <a:rPr lang="en-US" dirty="0" smtClean="0"/>
              <a:t>Speed/fluency</a:t>
            </a:r>
          </a:p>
          <a:p>
            <a:pPr marL="0" indent="0">
              <a:buNone/>
            </a:pPr>
            <a:r>
              <a:rPr lang="en-US" dirty="0" smtClean="0"/>
              <a:t>Remembering details</a:t>
            </a:r>
          </a:p>
          <a:p>
            <a:pPr marL="0" indent="0">
              <a:buNone/>
            </a:pPr>
            <a:r>
              <a:rPr lang="en-US" dirty="0" smtClean="0"/>
              <a:t>Attention/concentration</a:t>
            </a:r>
          </a:p>
        </p:txBody>
      </p:sp>
      <p:sp>
        <p:nvSpPr>
          <p:cNvPr id="4" name="Content Placeholder 3"/>
          <p:cNvSpPr>
            <a:spLocks noGrp="1"/>
          </p:cNvSpPr>
          <p:nvPr>
            <p:ph sz="half" idx="2"/>
          </p:nvPr>
        </p:nvSpPr>
        <p:spPr>
          <a:xfrm>
            <a:off x="3886200" y="2209800"/>
            <a:ext cx="4800600" cy="3916363"/>
          </a:xfrm>
        </p:spPr>
        <p:txBody>
          <a:bodyPr>
            <a:normAutofit fontScale="85000" lnSpcReduction="10000"/>
          </a:bodyPr>
          <a:lstStyle/>
          <a:p>
            <a:pPr marL="0" indent="0">
              <a:buNone/>
            </a:pPr>
            <a:r>
              <a:rPr lang="en-US" b="1" u="sng" dirty="0" smtClean="0"/>
              <a:t>Math computation</a:t>
            </a:r>
            <a:endParaRPr lang="en-US" b="1" u="sng" dirty="0"/>
          </a:p>
          <a:p>
            <a:pPr marL="0" indent="0">
              <a:buNone/>
            </a:pPr>
            <a:r>
              <a:rPr lang="en-US" dirty="0" smtClean="0"/>
              <a:t>Remembering formulas/steps</a:t>
            </a:r>
            <a:endParaRPr lang="en-US" dirty="0"/>
          </a:p>
          <a:p>
            <a:pPr marL="0" indent="0">
              <a:buNone/>
            </a:pPr>
            <a:endParaRPr lang="en-US" sz="900" dirty="0"/>
          </a:p>
          <a:p>
            <a:pPr marL="0" indent="0">
              <a:buNone/>
            </a:pPr>
            <a:r>
              <a:rPr lang="en-US" b="1" u="sng" dirty="0" smtClean="0"/>
              <a:t>Expressive Language</a:t>
            </a:r>
            <a:endParaRPr lang="en-US" b="1" u="sng" dirty="0"/>
          </a:p>
          <a:p>
            <a:pPr marL="0" indent="0">
              <a:buNone/>
            </a:pPr>
            <a:r>
              <a:rPr lang="en-US" dirty="0" smtClean="0"/>
              <a:t>Finding words</a:t>
            </a:r>
          </a:p>
          <a:p>
            <a:pPr marL="0" indent="0">
              <a:buNone/>
            </a:pPr>
            <a:endParaRPr lang="en-US" sz="900" dirty="0" smtClean="0"/>
          </a:p>
          <a:p>
            <a:pPr marL="0" indent="0">
              <a:buNone/>
            </a:pPr>
            <a:r>
              <a:rPr lang="en-US" b="1" u="sng" dirty="0" smtClean="0"/>
              <a:t>General</a:t>
            </a:r>
          </a:p>
          <a:p>
            <a:pPr marL="0" indent="0">
              <a:buNone/>
            </a:pPr>
            <a:r>
              <a:rPr lang="en-US" dirty="0" smtClean="0"/>
              <a:t>Planning lengthy tasks/assignments</a:t>
            </a:r>
          </a:p>
          <a:p>
            <a:pPr marL="0" indent="0">
              <a:buNone/>
            </a:pPr>
            <a:r>
              <a:rPr lang="en-US" dirty="0" smtClean="0"/>
              <a:t>Following specific directions</a:t>
            </a:r>
          </a:p>
          <a:p>
            <a:pPr marL="0" indent="0">
              <a:buNone/>
            </a:pPr>
            <a:r>
              <a:rPr lang="en-US" dirty="0" smtClean="0"/>
              <a:t>General ability to focus – easily distracted by surroundings</a:t>
            </a:r>
            <a:endParaRPr lang="en-US" dirty="0"/>
          </a:p>
        </p:txBody>
      </p:sp>
    </p:spTree>
    <p:extLst>
      <p:ext uri="{BB962C8B-B14F-4D97-AF65-F5344CB8AC3E}">
        <p14:creationId xmlns:p14="http://schemas.microsoft.com/office/powerpoint/2010/main" val="37973256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706562"/>
          </a:xfrm>
        </p:spPr>
        <p:txBody>
          <a:bodyPr>
            <a:normAutofit fontScale="90000"/>
          </a:bodyPr>
          <a:lstStyle/>
          <a:p>
            <a:r>
              <a:rPr lang="en-US" sz="4200" dirty="0" smtClean="0"/>
              <a:t>Conceptual/Holistic Processing</a:t>
            </a:r>
            <a:r>
              <a:rPr lang="en-US" dirty="0" smtClean="0"/>
              <a:t/>
            </a:r>
            <a:br>
              <a:rPr lang="en-US" dirty="0" smtClean="0"/>
            </a:br>
            <a:r>
              <a:rPr lang="en-US" sz="2700" dirty="0" smtClean="0"/>
              <a:t>Discerns ‘the big picture,’ overall patterns and underlying concepts used in higher order thinking, creating, and reasoning.</a:t>
            </a:r>
            <a:endParaRPr lang="en-US" sz="2700" dirty="0"/>
          </a:p>
        </p:txBody>
      </p:sp>
      <p:sp>
        <p:nvSpPr>
          <p:cNvPr id="3" name="Content Placeholder 2"/>
          <p:cNvSpPr>
            <a:spLocks noGrp="1"/>
          </p:cNvSpPr>
          <p:nvPr>
            <p:ph sz="half" idx="1"/>
          </p:nvPr>
        </p:nvSpPr>
        <p:spPr>
          <a:xfrm>
            <a:off x="457200" y="2438400"/>
            <a:ext cx="7772400" cy="3687763"/>
          </a:xfrm>
        </p:spPr>
        <p:txBody>
          <a:bodyPr numCol="2" spcCol="274320">
            <a:normAutofit fontScale="92500" lnSpcReduction="10000"/>
          </a:bodyPr>
          <a:lstStyle/>
          <a:p>
            <a:r>
              <a:rPr lang="en-US" dirty="0"/>
              <a:t>memory for general themes or ideas </a:t>
            </a:r>
          </a:p>
          <a:p>
            <a:r>
              <a:rPr lang="en-US" dirty="0"/>
              <a:t>reasoning</a:t>
            </a:r>
          </a:p>
          <a:p>
            <a:r>
              <a:rPr lang="en-US" dirty="0"/>
              <a:t>spatial awareness</a:t>
            </a:r>
          </a:p>
          <a:p>
            <a:r>
              <a:rPr lang="en-US" dirty="0"/>
              <a:t>general knowledge</a:t>
            </a:r>
          </a:p>
          <a:p>
            <a:r>
              <a:rPr lang="en-US" dirty="0"/>
              <a:t>inferential thinking</a:t>
            </a:r>
          </a:p>
          <a:p>
            <a:r>
              <a:rPr lang="en-US" dirty="0" smtClean="0"/>
              <a:t>estimation/ approximation</a:t>
            </a:r>
            <a:endParaRPr lang="en-US" dirty="0"/>
          </a:p>
          <a:p>
            <a:r>
              <a:rPr lang="en-US" dirty="0"/>
              <a:t>conceptual understanding</a:t>
            </a:r>
          </a:p>
          <a:p>
            <a:r>
              <a:rPr lang="en-US" dirty="0"/>
              <a:t>creativity/inventiveness</a:t>
            </a:r>
          </a:p>
          <a:p>
            <a:r>
              <a:rPr lang="en-US" dirty="0"/>
              <a:t>reading comprehension</a:t>
            </a:r>
          </a:p>
          <a:p>
            <a:r>
              <a:rPr lang="en-US" dirty="0"/>
              <a:t>use of context</a:t>
            </a:r>
          </a:p>
          <a:p>
            <a:r>
              <a:rPr lang="en-US" dirty="0"/>
              <a:t>rhythm</a:t>
            </a:r>
          </a:p>
          <a:p>
            <a:r>
              <a:rPr lang="en-US" dirty="0"/>
              <a:t>music</a:t>
            </a:r>
          </a:p>
          <a:p>
            <a:r>
              <a:rPr lang="en-US" dirty="0"/>
              <a:t>art</a:t>
            </a:r>
            <a:endParaRPr lang="en-US" dirty="0" smtClean="0"/>
          </a:p>
        </p:txBody>
      </p:sp>
    </p:spTree>
    <p:extLst>
      <p:ext uri="{BB962C8B-B14F-4D97-AF65-F5344CB8AC3E}">
        <p14:creationId xmlns:p14="http://schemas.microsoft.com/office/powerpoint/2010/main" val="28388899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rmAutofit fontScale="90000"/>
          </a:bodyPr>
          <a:lstStyle/>
          <a:p>
            <a:r>
              <a:rPr lang="en-US" sz="4200" dirty="0" smtClean="0"/>
              <a:t>Conceptual/Holistic Processing Disability</a:t>
            </a:r>
            <a:r>
              <a:rPr lang="en-US" dirty="0" smtClean="0"/>
              <a:t/>
            </a:r>
            <a:br>
              <a:rPr lang="en-US" dirty="0" smtClean="0"/>
            </a:br>
            <a:r>
              <a:rPr lang="en-US" sz="2900" dirty="0"/>
              <a:t>Manifests </a:t>
            </a:r>
            <a:r>
              <a:rPr lang="en-US" sz="2900" dirty="0" smtClean="0"/>
              <a:t>at a later age and most </a:t>
            </a:r>
            <a:r>
              <a:rPr lang="en-US" sz="2900" dirty="0"/>
              <a:t>prominently in </a:t>
            </a:r>
            <a:r>
              <a:rPr lang="en-US" sz="2900" b="1" dirty="0" smtClean="0"/>
              <a:t>reading comprehension, math reasoning, </a:t>
            </a:r>
            <a:r>
              <a:rPr lang="en-US" sz="2900" dirty="0" smtClean="0"/>
              <a:t>and </a:t>
            </a:r>
            <a:r>
              <a:rPr lang="en-US" sz="2900" b="1" dirty="0" smtClean="0"/>
              <a:t>creative writing</a:t>
            </a:r>
            <a:r>
              <a:rPr lang="en-US" sz="3100" dirty="0" smtClean="0"/>
              <a:t>.</a:t>
            </a:r>
            <a:endParaRPr lang="en-US" dirty="0"/>
          </a:p>
        </p:txBody>
      </p:sp>
      <p:sp>
        <p:nvSpPr>
          <p:cNvPr id="3" name="Content Placeholder 2"/>
          <p:cNvSpPr>
            <a:spLocks noGrp="1"/>
          </p:cNvSpPr>
          <p:nvPr>
            <p:ph sz="half" idx="1"/>
          </p:nvPr>
        </p:nvSpPr>
        <p:spPr>
          <a:xfrm>
            <a:off x="457200" y="2209800"/>
            <a:ext cx="3276600" cy="3916363"/>
          </a:xfrm>
        </p:spPr>
        <p:txBody>
          <a:bodyPr>
            <a:normAutofit fontScale="92500" lnSpcReduction="10000"/>
          </a:bodyPr>
          <a:lstStyle/>
          <a:p>
            <a:pPr marL="0" indent="0">
              <a:buNone/>
            </a:pPr>
            <a:r>
              <a:rPr lang="en-US" sz="2600" b="1" u="sng" dirty="0" smtClean="0"/>
              <a:t>Reading</a:t>
            </a:r>
          </a:p>
          <a:p>
            <a:pPr marL="0" indent="0">
              <a:buNone/>
            </a:pPr>
            <a:r>
              <a:rPr lang="en-US" sz="2600" dirty="0"/>
              <a:t>U</a:t>
            </a:r>
            <a:r>
              <a:rPr lang="en-US" sz="2600" dirty="0" smtClean="0"/>
              <a:t>nderstanding </a:t>
            </a:r>
            <a:r>
              <a:rPr lang="en-US" sz="2600" dirty="0"/>
              <a:t>irony, inferences, sarcasm </a:t>
            </a:r>
          </a:p>
          <a:p>
            <a:pPr marL="0" indent="0">
              <a:buNone/>
            </a:pPr>
            <a:r>
              <a:rPr lang="en-US" sz="2600" dirty="0" smtClean="0"/>
              <a:t>General comprehension</a:t>
            </a:r>
          </a:p>
          <a:p>
            <a:pPr marL="0" indent="0">
              <a:buNone/>
            </a:pPr>
            <a:endParaRPr lang="en-US" sz="800" dirty="0" smtClean="0"/>
          </a:p>
          <a:p>
            <a:pPr marL="0" indent="0">
              <a:buNone/>
            </a:pPr>
            <a:endParaRPr lang="en-US" sz="900" dirty="0" smtClean="0"/>
          </a:p>
          <a:p>
            <a:pPr marL="0" indent="0">
              <a:buNone/>
            </a:pPr>
            <a:r>
              <a:rPr lang="en-US" sz="2600" b="1" u="sng" dirty="0"/>
              <a:t>Math computation</a:t>
            </a:r>
          </a:p>
          <a:p>
            <a:pPr marL="0" indent="0">
              <a:buNone/>
            </a:pPr>
            <a:r>
              <a:rPr lang="en-US" sz="2600" dirty="0"/>
              <a:t>Generalizing to new situations</a:t>
            </a:r>
          </a:p>
          <a:p>
            <a:pPr marL="0" indent="0">
              <a:buNone/>
            </a:pPr>
            <a:r>
              <a:rPr lang="en-US" sz="2600" dirty="0"/>
              <a:t>Story </a:t>
            </a:r>
            <a:r>
              <a:rPr lang="en-US" sz="2600" dirty="0" smtClean="0"/>
              <a:t>problems</a:t>
            </a:r>
          </a:p>
          <a:p>
            <a:pPr marL="0" indent="0">
              <a:buNone/>
            </a:pPr>
            <a:endParaRPr lang="en-US" sz="1000" dirty="0" smtClean="0"/>
          </a:p>
          <a:p>
            <a:pPr marL="0" indent="0">
              <a:buNone/>
            </a:pPr>
            <a:endParaRPr lang="en-US" dirty="0"/>
          </a:p>
          <a:p>
            <a:pPr marL="0" indent="0">
              <a:buNone/>
            </a:pPr>
            <a:endParaRPr lang="en-US" dirty="0"/>
          </a:p>
          <a:p>
            <a:pPr marL="0" indent="0">
              <a:buNone/>
            </a:pPr>
            <a:endParaRPr lang="en-US" dirty="0" smtClean="0"/>
          </a:p>
        </p:txBody>
      </p:sp>
      <p:sp>
        <p:nvSpPr>
          <p:cNvPr id="4" name="Content Placeholder 3"/>
          <p:cNvSpPr>
            <a:spLocks noGrp="1"/>
          </p:cNvSpPr>
          <p:nvPr>
            <p:ph sz="half" idx="2"/>
          </p:nvPr>
        </p:nvSpPr>
        <p:spPr>
          <a:xfrm>
            <a:off x="3810000" y="2209800"/>
            <a:ext cx="4800600" cy="3916363"/>
          </a:xfrm>
        </p:spPr>
        <p:txBody>
          <a:bodyPr>
            <a:normAutofit fontScale="92500" lnSpcReduction="10000"/>
          </a:bodyPr>
          <a:lstStyle/>
          <a:p>
            <a:pPr marL="0" indent="0">
              <a:buNone/>
            </a:pPr>
            <a:r>
              <a:rPr lang="en-US" sz="2600" b="1" u="sng" dirty="0"/>
              <a:t>Creative Writing</a:t>
            </a:r>
          </a:p>
          <a:p>
            <a:pPr marL="0" indent="0">
              <a:buNone/>
            </a:pPr>
            <a:r>
              <a:rPr lang="en-US" sz="2600" dirty="0"/>
              <a:t>Ability to make up a story that isn’t ‘real</a:t>
            </a:r>
            <a:r>
              <a:rPr lang="en-US" sz="2600" dirty="0" smtClean="0"/>
              <a:t>’</a:t>
            </a:r>
          </a:p>
          <a:p>
            <a:pPr marL="0" indent="0">
              <a:buNone/>
            </a:pPr>
            <a:endParaRPr lang="en-US" sz="900" b="1" u="sng" dirty="0" smtClean="0"/>
          </a:p>
          <a:p>
            <a:pPr marL="0" indent="0">
              <a:buNone/>
            </a:pPr>
            <a:r>
              <a:rPr lang="en-US" sz="2600" b="1" u="sng" dirty="0" smtClean="0"/>
              <a:t>General</a:t>
            </a:r>
          </a:p>
          <a:p>
            <a:pPr marL="0" indent="0">
              <a:buNone/>
            </a:pPr>
            <a:r>
              <a:rPr lang="en-US" sz="2600" dirty="0" smtClean="0"/>
              <a:t>General language comprehension</a:t>
            </a:r>
          </a:p>
          <a:p>
            <a:pPr marL="0" indent="0">
              <a:buNone/>
            </a:pPr>
            <a:r>
              <a:rPr lang="en-US" sz="2600" dirty="0" smtClean="0"/>
              <a:t>Understanding humor in general</a:t>
            </a:r>
          </a:p>
          <a:p>
            <a:pPr marL="0" indent="0">
              <a:buNone/>
            </a:pPr>
            <a:r>
              <a:rPr lang="en-US" sz="2600" dirty="0" smtClean="0"/>
              <a:t>Global/general awareness</a:t>
            </a:r>
          </a:p>
          <a:p>
            <a:pPr marL="0" indent="0">
              <a:buNone/>
            </a:pPr>
            <a:r>
              <a:rPr lang="en-US" sz="2600" dirty="0" err="1" smtClean="0"/>
              <a:t>Hyperattention</a:t>
            </a:r>
            <a:r>
              <a:rPr lang="en-US" sz="2600" dirty="0" smtClean="0"/>
              <a:t> – may focus too much on a specific area</a:t>
            </a:r>
            <a:endParaRPr lang="en-US" sz="2600" dirty="0"/>
          </a:p>
        </p:txBody>
      </p:sp>
    </p:spTree>
    <p:extLst>
      <p:ext uri="{BB962C8B-B14F-4D97-AF65-F5344CB8AC3E}">
        <p14:creationId xmlns:p14="http://schemas.microsoft.com/office/powerpoint/2010/main" val="15380478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dirty="0" smtClean="0"/>
              <a:t>Processing Speed</a:t>
            </a:r>
            <a:br>
              <a:rPr lang="en-US" dirty="0" smtClean="0"/>
            </a:br>
            <a:r>
              <a:rPr lang="en-US" sz="3600" dirty="0" smtClean="0"/>
              <a:t>How </a:t>
            </a:r>
            <a:r>
              <a:rPr lang="en-US" sz="3600" dirty="0"/>
              <a:t>fast information travels through the brain</a:t>
            </a:r>
            <a:r>
              <a:rPr lang="en-US" sz="3600" dirty="0" smtClean="0"/>
              <a:t>.</a:t>
            </a:r>
            <a:endParaRPr lang="en-US" dirty="0"/>
          </a:p>
        </p:txBody>
      </p:sp>
      <p:sp>
        <p:nvSpPr>
          <p:cNvPr id="3" name="Content Placeholder 2"/>
          <p:cNvSpPr>
            <a:spLocks noGrp="1"/>
          </p:cNvSpPr>
          <p:nvPr>
            <p:ph sz="half" idx="1"/>
          </p:nvPr>
        </p:nvSpPr>
        <p:spPr>
          <a:xfrm>
            <a:off x="457200" y="1981200"/>
            <a:ext cx="3657600" cy="4144963"/>
          </a:xfrm>
        </p:spPr>
        <p:txBody>
          <a:bodyPr>
            <a:normAutofit/>
          </a:bodyPr>
          <a:lstStyle/>
          <a:p>
            <a:r>
              <a:rPr lang="en-US" sz="2400" b="1" dirty="0"/>
              <a:t>short-term memory </a:t>
            </a:r>
            <a:r>
              <a:rPr lang="en-US" sz="2400" i="1" dirty="0" smtClean="0"/>
              <a:t>(</a:t>
            </a:r>
            <a:r>
              <a:rPr lang="en-US" sz="2400" i="1" dirty="0"/>
              <a:t>with time pressure) </a:t>
            </a:r>
          </a:p>
          <a:p>
            <a:r>
              <a:rPr lang="en-US" sz="2400" b="1" dirty="0"/>
              <a:t>long-term retrieval </a:t>
            </a:r>
            <a:r>
              <a:rPr lang="en-US" sz="2400" b="1" dirty="0" smtClean="0"/>
              <a:t>  </a:t>
            </a:r>
            <a:r>
              <a:rPr lang="en-US" sz="2400" i="1" dirty="0" smtClean="0"/>
              <a:t>(</a:t>
            </a:r>
            <a:r>
              <a:rPr lang="en-US" sz="2400" i="1" dirty="0"/>
              <a:t>with time pressure)</a:t>
            </a:r>
          </a:p>
          <a:p>
            <a:r>
              <a:rPr lang="en-US" sz="2400" b="1" dirty="0" smtClean="0"/>
              <a:t>reasoning       </a:t>
            </a:r>
            <a:r>
              <a:rPr lang="en-US" sz="2400" dirty="0" smtClean="0"/>
              <a:t>            </a:t>
            </a:r>
            <a:r>
              <a:rPr lang="en-US" sz="2400" i="1" dirty="0" smtClean="0"/>
              <a:t>(</a:t>
            </a:r>
            <a:r>
              <a:rPr lang="en-US" sz="2400" i="1" dirty="0"/>
              <a:t>with time pressure)</a:t>
            </a:r>
          </a:p>
          <a:p>
            <a:r>
              <a:rPr lang="en-US" sz="2400" b="1" dirty="0"/>
              <a:t>general response speed</a:t>
            </a:r>
          </a:p>
          <a:p>
            <a:pPr marL="0" indent="0">
              <a:buNone/>
            </a:pPr>
            <a:endParaRPr lang="en-US" dirty="0"/>
          </a:p>
        </p:txBody>
      </p:sp>
      <p:sp>
        <p:nvSpPr>
          <p:cNvPr id="4" name="Content Placeholder 3"/>
          <p:cNvSpPr>
            <a:spLocks noGrp="1"/>
          </p:cNvSpPr>
          <p:nvPr>
            <p:ph sz="half" idx="2"/>
          </p:nvPr>
        </p:nvSpPr>
        <p:spPr>
          <a:xfrm>
            <a:off x="4648200" y="1981200"/>
            <a:ext cx="4038600" cy="4144963"/>
          </a:xfrm>
        </p:spPr>
        <p:txBody>
          <a:bodyPr>
            <a:normAutofit/>
          </a:bodyPr>
          <a:lstStyle/>
          <a:p>
            <a:r>
              <a:rPr lang="en-US" sz="2400" b="1" dirty="0"/>
              <a:t>talking </a:t>
            </a:r>
            <a:r>
              <a:rPr lang="en-US" sz="2400" b="1" dirty="0" smtClean="0"/>
              <a:t>speed</a:t>
            </a:r>
            <a:endParaRPr lang="en-US" sz="2400" dirty="0"/>
          </a:p>
          <a:p>
            <a:r>
              <a:rPr lang="en-US" sz="2400" b="1" dirty="0" smtClean="0"/>
              <a:t>word-finding</a:t>
            </a:r>
            <a:endParaRPr lang="en-US" sz="2400" b="1" dirty="0"/>
          </a:p>
          <a:p>
            <a:r>
              <a:rPr lang="en-US" sz="2400" b="1" dirty="0"/>
              <a:t>writing speed</a:t>
            </a:r>
          </a:p>
          <a:p>
            <a:r>
              <a:rPr lang="en-US" sz="2400" b="1" dirty="0"/>
              <a:t>reading speed</a:t>
            </a:r>
          </a:p>
          <a:p>
            <a:r>
              <a:rPr lang="en-US" sz="2400" b="1" dirty="0"/>
              <a:t>attention</a:t>
            </a:r>
          </a:p>
          <a:p>
            <a:endParaRPr lang="en-US" dirty="0"/>
          </a:p>
        </p:txBody>
      </p:sp>
    </p:spTree>
    <p:extLst>
      <p:ext uri="{BB962C8B-B14F-4D97-AF65-F5344CB8AC3E}">
        <p14:creationId xmlns:p14="http://schemas.microsoft.com/office/powerpoint/2010/main" val="28116539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rmAutofit/>
          </a:bodyPr>
          <a:lstStyle/>
          <a:p>
            <a:r>
              <a:rPr lang="en-US" sz="4200" dirty="0" smtClean="0"/>
              <a:t>Processing Speed Disability</a:t>
            </a:r>
            <a:r>
              <a:rPr lang="en-US" dirty="0" smtClean="0"/>
              <a:t/>
            </a:r>
            <a:br>
              <a:rPr lang="en-US" dirty="0" smtClean="0"/>
            </a:br>
            <a:r>
              <a:rPr lang="en-US" sz="2900" dirty="0" smtClean="0"/>
              <a:t>Students experiencing a general Processing Speed disability show difficulties in </a:t>
            </a:r>
            <a:r>
              <a:rPr lang="en-US" sz="2900" b="1" dirty="0" smtClean="0"/>
              <a:t>all academic areas</a:t>
            </a:r>
            <a:r>
              <a:rPr lang="en-US" sz="2900" dirty="0" smtClean="0"/>
              <a:t>.</a:t>
            </a:r>
            <a:endParaRPr lang="en-US" dirty="0"/>
          </a:p>
        </p:txBody>
      </p:sp>
      <p:sp>
        <p:nvSpPr>
          <p:cNvPr id="3" name="Content Placeholder 2"/>
          <p:cNvSpPr>
            <a:spLocks noGrp="1"/>
          </p:cNvSpPr>
          <p:nvPr>
            <p:ph sz="half" idx="1"/>
          </p:nvPr>
        </p:nvSpPr>
        <p:spPr>
          <a:xfrm>
            <a:off x="457200" y="2209800"/>
            <a:ext cx="3276600" cy="3916363"/>
          </a:xfrm>
        </p:spPr>
        <p:txBody>
          <a:bodyPr>
            <a:normAutofit fontScale="77500" lnSpcReduction="20000"/>
          </a:bodyPr>
          <a:lstStyle/>
          <a:p>
            <a:pPr marL="0" indent="0">
              <a:buNone/>
            </a:pPr>
            <a:r>
              <a:rPr lang="en-US" sz="2600" b="1" u="sng" dirty="0" smtClean="0"/>
              <a:t>Reading</a:t>
            </a:r>
          </a:p>
          <a:p>
            <a:pPr marL="0" indent="0">
              <a:buNone/>
            </a:pPr>
            <a:r>
              <a:rPr lang="en-US" sz="2600" dirty="0" smtClean="0"/>
              <a:t>Speed</a:t>
            </a:r>
          </a:p>
          <a:p>
            <a:pPr marL="0" indent="0">
              <a:buNone/>
            </a:pPr>
            <a:r>
              <a:rPr lang="en-US" sz="2600" dirty="0" smtClean="0"/>
              <a:t>Ability to stay focused</a:t>
            </a:r>
          </a:p>
          <a:p>
            <a:pPr marL="0" indent="0">
              <a:buNone/>
            </a:pPr>
            <a:endParaRPr lang="en-US" sz="800" dirty="0" smtClean="0"/>
          </a:p>
          <a:p>
            <a:pPr marL="0" indent="0">
              <a:buNone/>
            </a:pPr>
            <a:endParaRPr lang="en-US" sz="900" dirty="0" smtClean="0"/>
          </a:p>
          <a:p>
            <a:pPr marL="0" indent="0">
              <a:buNone/>
            </a:pPr>
            <a:r>
              <a:rPr lang="en-US" sz="2600" b="1" u="sng" dirty="0"/>
              <a:t>Math computation</a:t>
            </a:r>
          </a:p>
          <a:p>
            <a:pPr marL="0" indent="0">
              <a:buNone/>
            </a:pPr>
            <a:r>
              <a:rPr lang="en-US" sz="2600" dirty="0" smtClean="0"/>
              <a:t>Completing a series of problems</a:t>
            </a:r>
          </a:p>
          <a:p>
            <a:pPr marL="0" indent="0">
              <a:buNone/>
            </a:pPr>
            <a:endParaRPr lang="en-US" sz="1000" dirty="0" smtClean="0"/>
          </a:p>
          <a:p>
            <a:pPr marL="0" indent="0">
              <a:buNone/>
            </a:pPr>
            <a:r>
              <a:rPr lang="en-US" b="1" u="sng" dirty="0"/>
              <a:t>Written Language</a:t>
            </a:r>
          </a:p>
          <a:p>
            <a:pPr marL="0" indent="0">
              <a:buNone/>
            </a:pPr>
            <a:r>
              <a:rPr lang="en-US" dirty="0"/>
              <a:t>Writing speed</a:t>
            </a:r>
          </a:p>
          <a:p>
            <a:pPr marL="0" indent="0">
              <a:buNone/>
            </a:pPr>
            <a:r>
              <a:rPr lang="en-US" dirty="0"/>
              <a:t>Mechanics</a:t>
            </a:r>
          </a:p>
          <a:p>
            <a:pPr marL="0" indent="0">
              <a:buNone/>
            </a:pPr>
            <a:r>
              <a:rPr lang="en-US" dirty="0"/>
              <a:t>Clarity (with time pressure)</a:t>
            </a:r>
          </a:p>
          <a:p>
            <a:pPr marL="0" indent="0">
              <a:buNone/>
            </a:pPr>
            <a:endParaRPr lang="en-US" dirty="0"/>
          </a:p>
          <a:p>
            <a:pPr marL="0" indent="0">
              <a:buNone/>
            </a:pPr>
            <a:endParaRPr lang="en-US" dirty="0"/>
          </a:p>
          <a:p>
            <a:pPr marL="0" indent="0">
              <a:buNone/>
            </a:pPr>
            <a:endParaRPr lang="en-US" dirty="0" smtClean="0"/>
          </a:p>
        </p:txBody>
      </p:sp>
      <p:sp>
        <p:nvSpPr>
          <p:cNvPr id="4" name="Content Placeholder 3"/>
          <p:cNvSpPr>
            <a:spLocks noGrp="1"/>
          </p:cNvSpPr>
          <p:nvPr>
            <p:ph sz="half" idx="2"/>
          </p:nvPr>
        </p:nvSpPr>
        <p:spPr>
          <a:xfrm>
            <a:off x="3810000" y="2209800"/>
            <a:ext cx="4800600" cy="3916363"/>
          </a:xfrm>
        </p:spPr>
        <p:txBody>
          <a:bodyPr>
            <a:normAutofit fontScale="77500" lnSpcReduction="20000"/>
          </a:bodyPr>
          <a:lstStyle/>
          <a:p>
            <a:pPr marL="0" indent="0">
              <a:buNone/>
            </a:pPr>
            <a:r>
              <a:rPr lang="en-US" sz="2600" b="1" u="sng" dirty="0" smtClean="0"/>
              <a:t>Communication</a:t>
            </a:r>
            <a:endParaRPr lang="en-US" sz="2600" b="1" u="sng" dirty="0"/>
          </a:p>
          <a:p>
            <a:pPr marL="0" indent="0">
              <a:buNone/>
            </a:pPr>
            <a:r>
              <a:rPr lang="en-US" sz="2600" dirty="0" smtClean="0"/>
              <a:t>Delays in responding</a:t>
            </a:r>
          </a:p>
          <a:p>
            <a:pPr marL="0" indent="0">
              <a:buNone/>
            </a:pPr>
            <a:r>
              <a:rPr lang="en-US" sz="2600" dirty="0" smtClean="0"/>
              <a:t>Slow, deliberate speech</a:t>
            </a:r>
          </a:p>
          <a:p>
            <a:pPr marL="0" indent="0">
              <a:buNone/>
            </a:pPr>
            <a:r>
              <a:rPr lang="en-US" sz="2600" dirty="0" smtClean="0"/>
              <a:t>Word-finding difficulties</a:t>
            </a:r>
          </a:p>
          <a:p>
            <a:pPr marL="0" indent="0">
              <a:buNone/>
            </a:pPr>
            <a:endParaRPr lang="en-US" sz="900" b="1" u="sng" dirty="0" smtClean="0"/>
          </a:p>
          <a:p>
            <a:pPr marL="0" indent="0">
              <a:buNone/>
            </a:pPr>
            <a:r>
              <a:rPr lang="en-US" sz="2600" b="1" u="sng" dirty="0" smtClean="0"/>
              <a:t>General</a:t>
            </a:r>
          </a:p>
          <a:p>
            <a:pPr marL="0" indent="0">
              <a:buNone/>
            </a:pPr>
            <a:r>
              <a:rPr lang="en-US" sz="2600" dirty="0" smtClean="0"/>
              <a:t>Coping with implied or expressed time pressures</a:t>
            </a:r>
          </a:p>
          <a:p>
            <a:pPr marL="0" indent="0">
              <a:buNone/>
            </a:pPr>
            <a:r>
              <a:rPr lang="en-US" sz="2600" dirty="0" smtClean="0"/>
              <a:t>Always ‘a step behind’</a:t>
            </a:r>
          </a:p>
          <a:p>
            <a:pPr marL="0" indent="0">
              <a:buNone/>
            </a:pPr>
            <a:r>
              <a:rPr lang="en-US" sz="2600" dirty="0" smtClean="0"/>
              <a:t>Difficulty maintaining attention to tasks</a:t>
            </a:r>
          </a:p>
          <a:p>
            <a:pPr marL="0" indent="0">
              <a:buNone/>
            </a:pPr>
            <a:r>
              <a:rPr lang="en-US" sz="2600" dirty="0" smtClean="0"/>
              <a:t>Exceeding time limits during tests</a:t>
            </a:r>
          </a:p>
          <a:p>
            <a:pPr marL="0" indent="0">
              <a:buNone/>
            </a:pPr>
            <a:r>
              <a:rPr lang="en-US" sz="2600" dirty="0" smtClean="0"/>
              <a:t>Trouble with social pressures to perform ‘faster’</a:t>
            </a:r>
            <a:endParaRPr lang="en-US" sz="2600" dirty="0"/>
          </a:p>
        </p:txBody>
      </p:sp>
    </p:spTree>
    <p:extLst>
      <p:ext uri="{BB962C8B-B14F-4D97-AF65-F5344CB8AC3E}">
        <p14:creationId xmlns:p14="http://schemas.microsoft.com/office/powerpoint/2010/main" val="37013663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706562"/>
          </a:xfrm>
        </p:spPr>
        <p:txBody>
          <a:bodyPr>
            <a:normAutofit/>
          </a:bodyPr>
          <a:lstStyle/>
          <a:p>
            <a:r>
              <a:rPr lang="en-US" sz="4200" dirty="0" smtClean="0"/>
              <a:t>Executive Functioning</a:t>
            </a:r>
            <a:r>
              <a:rPr lang="en-US" dirty="0" smtClean="0"/>
              <a:t/>
            </a:r>
            <a:br>
              <a:rPr lang="en-US" dirty="0" smtClean="0"/>
            </a:br>
            <a:r>
              <a:rPr lang="en-US" sz="2700" dirty="0" smtClean="0"/>
              <a:t>The overall ability to manage or regulate cognitive and emotional process.</a:t>
            </a:r>
            <a:endParaRPr lang="en-US" sz="2700" dirty="0"/>
          </a:p>
        </p:txBody>
      </p:sp>
      <p:sp>
        <p:nvSpPr>
          <p:cNvPr id="3" name="Content Placeholder 2"/>
          <p:cNvSpPr>
            <a:spLocks noGrp="1"/>
          </p:cNvSpPr>
          <p:nvPr>
            <p:ph sz="half" idx="1"/>
          </p:nvPr>
        </p:nvSpPr>
        <p:spPr>
          <a:xfrm>
            <a:off x="457200" y="2438400"/>
            <a:ext cx="7772400" cy="3687763"/>
          </a:xfrm>
        </p:spPr>
        <p:txBody>
          <a:bodyPr numCol="2" spcCol="274320">
            <a:normAutofit fontScale="92500"/>
          </a:bodyPr>
          <a:lstStyle/>
          <a:p>
            <a:r>
              <a:rPr lang="en-US" dirty="0"/>
              <a:t>ability to stay focused on tasks </a:t>
            </a:r>
          </a:p>
          <a:p>
            <a:r>
              <a:rPr lang="en-US" dirty="0"/>
              <a:t>ability to plan and anticipate </a:t>
            </a:r>
          </a:p>
          <a:p>
            <a:r>
              <a:rPr lang="en-US" dirty="0"/>
              <a:t>organization of thoughts and materials </a:t>
            </a:r>
          </a:p>
          <a:p>
            <a:r>
              <a:rPr lang="en-US" dirty="0"/>
              <a:t>ability to follow-through and complete tasks </a:t>
            </a:r>
          </a:p>
          <a:p>
            <a:r>
              <a:rPr lang="en-US" dirty="0"/>
              <a:t>ability to cope with unstructured situations </a:t>
            </a:r>
          </a:p>
          <a:p>
            <a:r>
              <a:rPr lang="en-US" dirty="0"/>
              <a:t>ability to cope with changes in routine </a:t>
            </a:r>
          </a:p>
          <a:p>
            <a:r>
              <a:rPr lang="en-US" dirty="0"/>
              <a:t>ability to regulate emotions </a:t>
            </a:r>
            <a:endParaRPr lang="en-US" dirty="0" smtClean="0"/>
          </a:p>
        </p:txBody>
      </p:sp>
    </p:spTree>
    <p:extLst>
      <p:ext uri="{BB962C8B-B14F-4D97-AF65-F5344CB8AC3E}">
        <p14:creationId xmlns:p14="http://schemas.microsoft.com/office/powerpoint/2010/main" val="2385175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My Pictures\LD Images\teaching disabiliti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14400"/>
            <a:ext cx="8799513" cy="7941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53844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rmAutofit fontScale="90000"/>
          </a:bodyPr>
          <a:lstStyle/>
          <a:p>
            <a:r>
              <a:rPr lang="en-US" sz="4200" dirty="0" smtClean="0"/>
              <a:t>Executive Function Disability</a:t>
            </a:r>
            <a:r>
              <a:rPr lang="en-US" dirty="0" smtClean="0"/>
              <a:t/>
            </a:r>
            <a:br>
              <a:rPr lang="en-US" dirty="0" smtClean="0"/>
            </a:br>
            <a:r>
              <a:rPr lang="en-US" sz="2900" dirty="0" smtClean="0"/>
              <a:t>Students struggle with work completion, organization, and motivation for any task seen as difficult, frustrating or unappealing. This weakness is associated with ADD.</a:t>
            </a:r>
            <a:endParaRPr lang="en-US" dirty="0"/>
          </a:p>
        </p:txBody>
      </p:sp>
      <p:sp>
        <p:nvSpPr>
          <p:cNvPr id="3" name="Content Placeholder 2"/>
          <p:cNvSpPr>
            <a:spLocks noGrp="1"/>
          </p:cNvSpPr>
          <p:nvPr>
            <p:ph sz="half" idx="1"/>
          </p:nvPr>
        </p:nvSpPr>
        <p:spPr>
          <a:xfrm>
            <a:off x="685800" y="2362201"/>
            <a:ext cx="3733800" cy="3581400"/>
          </a:xfrm>
        </p:spPr>
        <p:txBody>
          <a:bodyPr>
            <a:normAutofit fontScale="77500" lnSpcReduction="20000"/>
          </a:bodyPr>
          <a:lstStyle/>
          <a:p>
            <a:pPr marL="0" indent="0">
              <a:buNone/>
            </a:pPr>
            <a:r>
              <a:rPr lang="en-US" sz="2600" b="1" u="sng" dirty="0" smtClean="0"/>
              <a:t>Reading</a:t>
            </a:r>
          </a:p>
          <a:p>
            <a:pPr marL="0" indent="0">
              <a:buNone/>
            </a:pPr>
            <a:r>
              <a:rPr lang="en-US" sz="2600" dirty="0" smtClean="0"/>
              <a:t>Motivation when material is ‘boring’</a:t>
            </a:r>
          </a:p>
          <a:p>
            <a:pPr marL="0" indent="0">
              <a:buNone/>
            </a:pPr>
            <a:r>
              <a:rPr lang="en-US" sz="2600" dirty="0" smtClean="0"/>
              <a:t>Speed/fluency – skipping words or lines</a:t>
            </a:r>
          </a:p>
          <a:p>
            <a:pPr marL="0" indent="0">
              <a:buNone/>
            </a:pPr>
            <a:r>
              <a:rPr lang="en-US" sz="2600" dirty="0" smtClean="0"/>
              <a:t>Remembering details</a:t>
            </a:r>
          </a:p>
          <a:p>
            <a:pPr marL="0" indent="0">
              <a:buNone/>
            </a:pPr>
            <a:r>
              <a:rPr lang="en-US" sz="2600" dirty="0" smtClean="0"/>
              <a:t>Attention/concentration</a:t>
            </a:r>
          </a:p>
          <a:p>
            <a:pPr marL="0" indent="0">
              <a:buNone/>
            </a:pPr>
            <a:endParaRPr lang="en-US" sz="800" dirty="0" smtClean="0"/>
          </a:p>
          <a:p>
            <a:pPr marL="0" indent="0">
              <a:buNone/>
            </a:pPr>
            <a:endParaRPr lang="en-US" sz="900" dirty="0" smtClean="0"/>
          </a:p>
          <a:p>
            <a:pPr marL="0" indent="0">
              <a:buNone/>
            </a:pPr>
            <a:r>
              <a:rPr lang="en-US" sz="2600" b="1" u="sng" dirty="0"/>
              <a:t>Math computation</a:t>
            </a:r>
          </a:p>
          <a:p>
            <a:pPr marL="0" indent="0">
              <a:buNone/>
            </a:pPr>
            <a:r>
              <a:rPr lang="en-US" sz="2600" dirty="0" smtClean="0"/>
              <a:t>Difficulty seeing ‘relevance’</a:t>
            </a:r>
          </a:p>
          <a:p>
            <a:pPr marL="0" indent="0">
              <a:buNone/>
            </a:pPr>
            <a:r>
              <a:rPr lang="en-US" sz="2600" dirty="0" smtClean="0"/>
              <a:t>Difficulty maintaining motivation to complete practice worksheets</a:t>
            </a:r>
            <a:endParaRPr lang="en-US" dirty="0"/>
          </a:p>
          <a:p>
            <a:pPr marL="0" indent="0">
              <a:buNone/>
            </a:pPr>
            <a:endParaRPr lang="en-US" dirty="0"/>
          </a:p>
          <a:p>
            <a:pPr marL="0" indent="0">
              <a:buNone/>
            </a:pPr>
            <a:endParaRPr lang="en-US" dirty="0" smtClean="0"/>
          </a:p>
        </p:txBody>
      </p:sp>
      <p:sp>
        <p:nvSpPr>
          <p:cNvPr id="4" name="Content Placeholder 3"/>
          <p:cNvSpPr>
            <a:spLocks noGrp="1"/>
          </p:cNvSpPr>
          <p:nvPr>
            <p:ph sz="half" idx="2"/>
          </p:nvPr>
        </p:nvSpPr>
        <p:spPr>
          <a:xfrm>
            <a:off x="4572000" y="2362200"/>
            <a:ext cx="3810000" cy="3916363"/>
          </a:xfrm>
        </p:spPr>
        <p:txBody>
          <a:bodyPr>
            <a:normAutofit fontScale="77500" lnSpcReduction="20000"/>
          </a:bodyPr>
          <a:lstStyle/>
          <a:p>
            <a:pPr marL="0" indent="0">
              <a:buNone/>
            </a:pPr>
            <a:r>
              <a:rPr lang="en-US" sz="2600" b="1" u="sng" dirty="0" smtClean="0"/>
              <a:t>General</a:t>
            </a:r>
          </a:p>
          <a:p>
            <a:pPr marL="0" indent="0">
              <a:buNone/>
            </a:pPr>
            <a:r>
              <a:rPr lang="en-US" sz="2600" dirty="0" smtClean="0"/>
              <a:t>Planning lengthy assignments</a:t>
            </a:r>
          </a:p>
          <a:p>
            <a:pPr marL="0" indent="0">
              <a:buNone/>
            </a:pPr>
            <a:r>
              <a:rPr lang="en-US" sz="2600" dirty="0" smtClean="0"/>
              <a:t>Remembering details</a:t>
            </a:r>
          </a:p>
          <a:p>
            <a:pPr marL="0" indent="0">
              <a:buNone/>
            </a:pPr>
            <a:r>
              <a:rPr lang="en-US" sz="2600" dirty="0" smtClean="0"/>
              <a:t>Paying attention – easily distracted by surroundings</a:t>
            </a:r>
          </a:p>
          <a:p>
            <a:pPr marL="0" indent="0">
              <a:buNone/>
            </a:pPr>
            <a:r>
              <a:rPr lang="en-US" sz="2600" dirty="0" smtClean="0"/>
              <a:t>Completing assignments</a:t>
            </a:r>
          </a:p>
          <a:p>
            <a:pPr marL="0" indent="0">
              <a:buNone/>
            </a:pPr>
            <a:r>
              <a:rPr lang="en-US" sz="2600" dirty="0" smtClean="0"/>
              <a:t>Following specific directions</a:t>
            </a:r>
          </a:p>
          <a:p>
            <a:pPr marL="0" indent="0">
              <a:buNone/>
            </a:pPr>
            <a:r>
              <a:rPr lang="en-US" sz="2600" dirty="0" smtClean="0"/>
              <a:t>Ability to keep school a ‘priority’</a:t>
            </a:r>
            <a:endParaRPr lang="en-US" sz="2600" dirty="0"/>
          </a:p>
        </p:txBody>
      </p:sp>
    </p:spTree>
    <p:extLst>
      <p:ext uri="{BB962C8B-B14F-4D97-AF65-F5344CB8AC3E}">
        <p14:creationId xmlns:p14="http://schemas.microsoft.com/office/powerpoint/2010/main" val="24344961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In each of these categories, students can have trouble with </a:t>
            </a:r>
            <a:endParaRPr lang="en-US" dirty="0"/>
          </a:p>
        </p:txBody>
      </p:sp>
      <p:sp>
        <p:nvSpPr>
          <p:cNvPr id="6" name="Content Placeholder 5"/>
          <p:cNvSpPr>
            <a:spLocks noGrp="1"/>
          </p:cNvSpPr>
          <p:nvPr>
            <p:ph idx="1"/>
          </p:nvPr>
        </p:nvSpPr>
        <p:spPr/>
        <p:txBody>
          <a:bodyPr/>
          <a:lstStyle/>
          <a:p>
            <a:pPr marL="0" indent="0">
              <a:buNone/>
            </a:pPr>
            <a:r>
              <a:rPr lang="en-US" sz="3600" b="1" dirty="0" smtClean="0"/>
              <a:t>Input</a:t>
            </a:r>
          </a:p>
          <a:p>
            <a:pPr marL="0" indent="0">
              <a:buNone/>
            </a:pPr>
            <a:r>
              <a:rPr lang="en-US" dirty="0"/>
              <a:t>I</a:t>
            </a:r>
            <a:r>
              <a:rPr lang="en-US" dirty="0" smtClean="0"/>
              <a:t>nformation </a:t>
            </a:r>
            <a:r>
              <a:rPr lang="en-US" dirty="0"/>
              <a:t>is perceived through the senses. Difficulties with visual perception can cause problems with recognizing the shape, position and size. Problems with sequencing cause logic and  time perception problems. Auditory perception </a:t>
            </a:r>
            <a:r>
              <a:rPr lang="en-US" dirty="0" smtClean="0"/>
              <a:t>distortion </a:t>
            </a:r>
            <a:r>
              <a:rPr lang="en-US" dirty="0"/>
              <a:t>can </a:t>
            </a:r>
            <a:r>
              <a:rPr lang="en-US" dirty="0" smtClean="0"/>
              <a:t>interfere </a:t>
            </a:r>
            <a:r>
              <a:rPr lang="en-US" dirty="0"/>
              <a:t>with focus. </a:t>
            </a:r>
            <a:endParaRPr lang="en-US" dirty="0" smtClean="0"/>
          </a:p>
          <a:p>
            <a:pPr marL="0" indent="0">
              <a:buNone/>
            </a:pPr>
            <a:endParaRPr lang="en-US" dirty="0"/>
          </a:p>
        </p:txBody>
      </p:sp>
    </p:spTree>
    <p:extLst>
      <p:ext uri="{BB962C8B-B14F-4D97-AF65-F5344CB8AC3E}">
        <p14:creationId xmlns:p14="http://schemas.microsoft.com/office/powerpoint/2010/main" val="66675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Students can have trouble with </a:t>
            </a:r>
            <a:endParaRPr lang="en-US" dirty="0"/>
          </a:p>
        </p:txBody>
      </p:sp>
      <p:sp>
        <p:nvSpPr>
          <p:cNvPr id="6" name="Content Placeholder 5"/>
          <p:cNvSpPr>
            <a:spLocks noGrp="1"/>
          </p:cNvSpPr>
          <p:nvPr>
            <p:ph idx="1"/>
          </p:nvPr>
        </p:nvSpPr>
        <p:spPr/>
        <p:txBody>
          <a:bodyPr/>
          <a:lstStyle/>
          <a:p>
            <a:pPr marL="0" indent="0">
              <a:buNone/>
            </a:pPr>
            <a:r>
              <a:rPr lang="en-US" sz="3600" b="1" dirty="0" smtClean="0"/>
              <a:t>Integration</a:t>
            </a:r>
          </a:p>
          <a:p>
            <a:pPr marL="0" indent="0">
              <a:buNone/>
            </a:pPr>
            <a:r>
              <a:rPr lang="en-US" dirty="0" smtClean="0"/>
              <a:t>Input </a:t>
            </a:r>
            <a:r>
              <a:rPr lang="en-US" dirty="0"/>
              <a:t>is interpreted, categorized, related to prior learning. Memorizing sequences of information, understanding  new concepts, generalizing  information  to see the "big picture" can be impaired. A poor vocabulary may contribute to problems with comprehension</a:t>
            </a:r>
            <a:r>
              <a:rPr lang="en-US" dirty="0" smtClean="0"/>
              <a:t>.</a:t>
            </a:r>
          </a:p>
        </p:txBody>
      </p:sp>
    </p:spTree>
    <p:extLst>
      <p:ext uri="{BB962C8B-B14F-4D97-AF65-F5344CB8AC3E}">
        <p14:creationId xmlns:p14="http://schemas.microsoft.com/office/powerpoint/2010/main" val="10273491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Students can have trouble with </a:t>
            </a:r>
            <a:endParaRPr lang="en-US" dirty="0"/>
          </a:p>
        </p:txBody>
      </p:sp>
      <p:sp>
        <p:nvSpPr>
          <p:cNvPr id="6" name="Content Placeholder 5"/>
          <p:cNvSpPr>
            <a:spLocks noGrp="1"/>
          </p:cNvSpPr>
          <p:nvPr>
            <p:ph idx="1"/>
          </p:nvPr>
        </p:nvSpPr>
        <p:spPr/>
        <p:txBody>
          <a:bodyPr/>
          <a:lstStyle/>
          <a:p>
            <a:pPr marL="0" indent="0">
              <a:buNone/>
            </a:pPr>
            <a:r>
              <a:rPr lang="en-US" sz="3600" b="1" dirty="0" smtClean="0"/>
              <a:t>Storage</a:t>
            </a:r>
          </a:p>
          <a:p>
            <a:pPr marL="0" indent="0">
              <a:buNone/>
            </a:pPr>
            <a:r>
              <a:rPr lang="en-US" dirty="0"/>
              <a:t>Most memory difficulties occur in the area of short-term memory, which can make it difficult to learn new material without many more repetitions than </a:t>
            </a:r>
            <a:r>
              <a:rPr lang="en-US" dirty="0" smtClean="0"/>
              <a:t>usual</a:t>
            </a:r>
            <a:r>
              <a:rPr lang="en-US" dirty="0"/>
              <a:t>. Difficulties with visual memory can impede learning to spell.</a:t>
            </a:r>
            <a:endParaRPr lang="en-US" dirty="0" smtClean="0"/>
          </a:p>
        </p:txBody>
      </p:sp>
    </p:spTree>
    <p:extLst>
      <p:ext uri="{BB962C8B-B14F-4D97-AF65-F5344CB8AC3E}">
        <p14:creationId xmlns:p14="http://schemas.microsoft.com/office/powerpoint/2010/main" val="37833958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Students can have trouble with </a:t>
            </a:r>
            <a:endParaRPr lang="en-US" dirty="0"/>
          </a:p>
        </p:txBody>
      </p:sp>
      <p:sp>
        <p:nvSpPr>
          <p:cNvPr id="6" name="Content Placeholder 5"/>
          <p:cNvSpPr>
            <a:spLocks noGrp="1"/>
          </p:cNvSpPr>
          <p:nvPr>
            <p:ph idx="1"/>
          </p:nvPr>
        </p:nvSpPr>
        <p:spPr/>
        <p:txBody>
          <a:bodyPr>
            <a:normAutofit fontScale="92500"/>
          </a:bodyPr>
          <a:lstStyle/>
          <a:p>
            <a:pPr marL="0" indent="0">
              <a:buNone/>
            </a:pPr>
            <a:r>
              <a:rPr lang="en-US" sz="3600" b="1" dirty="0" smtClean="0"/>
              <a:t>Output</a:t>
            </a:r>
          </a:p>
          <a:p>
            <a:pPr marL="0" indent="0">
              <a:buNone/>
            </a:pPr>
            <a:r>
              <a:rPr lang="en-US" dirty="0"/>
              <a:t>Information comes out of the brain either through words, language output, or through muscle activity, such as gesturing, writing or drawing. Answering a question on demand or in writing, we must retrieve information from storage, organize thoughts,  put the thoughts into words before we speak. People with fine motor difficulties may have trouble with </a:t>
            </a:r>
            <a:r>
              <a:rPr lang="en-US" dirty="0" smtClean="0"/>
              <a:t>handwriting.</a:t>
            </a:r>
          </a:p>
        </p:txBody>
      </p:sp>
    </p:spTree>
    <p:extLst>
      <p:ext uri="{BB962C8B-B14F-4D97-AF65-F5344CB8AC3E}">
        <p14:creationId xmlns:p14="http://schemas.microsoft.com/office/powerpoint/2010/main" val="9979078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Disabilities</a:t>
            </a:r>
            <a:endParaRPr lang="en-US" dirty="0"/>
          </a:p>
        </p:txBody>
      </p:sp>
      <p:sp>
        <p:nvSpPr>
          <p:cNvPr id="3" name="Text Placeholder 2"/>
          <p:cNvSpPr>
            <a:spLocks noGrp="1"/>
          </p:cNvSpPr>
          <p:nvPr>
            <p:ph type="body" idx="1"/>
          </p:nvPr>
        </p:nvSpPr>
        <p:spPr>
          <a:xfrm>
            <a:off x="457200" y="1371600"/>
            <a:ext cx="7620000" cy="639762"/>
          </a:xfrm>
        </p:spPr>
        <p:txBody>
          <a:bodyPr>
            <a:noAutofit/>
          </a:bodyPr>
          <a:lstStyle/>
          <a:p>
            <a:r>
              <a:rPr lang="en-US" sz="2800" b="0" dirty="0" smtClean="0"/>
              <a:t>Broken down into specific task-related categories:</a:t>
            </a:r>
            <a:endParaRPr lang="en-US" sz="2800" b="0" dirty="0"/>
          </a:p>
        </p:txBody>
      </p:sp>
      <p:sp>
        <p:nvSpPr>
          <p:cNvPr id="4" name="Content Placeholder 3"/>
          <p:cNvSpPr>
            <a:spLocks noGrp="1"/>
          </p:cNvSpPr>
          <p:nvPr>
            <p:ph sz="half" idx="2"/>
          </p:nvPr>
        </p:nvSpPr>
        <p:spPr/>
        <p:txBody>
          <a:bodyPr>
            <a:normAutofit/>
          </a:bodyPr>
          <a:lstStyle/>
          <a:p>
            <a:pPr marL="0" indent="0">
              <a:buNone/>
            </a:pPr>
            <a:r>
              <a:rPr lang="en-US" b="1" dirty="0" smtClean="0"/>
              <a:t>The main ones are:</a:t>
            </a:r>
          </a:p>
          <a:p>
            <a:r>
              <a:rPr lang="en-US" dirty="0" smtClean="0"/>
              <a:t>Dyslexia</a:t>
            </a:r>
          </a:p>
          <a:p>
            <a:r>
              <a:rPr lang="en-US" dirty="0" smtClean="0"/>
              <a:t>Dysgraphia</a:t>
            </a:r>
          </a:p>
          <a:p>
            <a:r>
              <a:rPr lang="en-US" dirty="0" smtClean="0"/>
              <a:t>Dyscalculia</a:t>
            </a:r>
          </a:p>
          <a:p>
            <a:r>
              <a:rPr lang="en-US" dirty="0" smtClean="0"/>
              <a:t>Specific Learning Disability (all three together)</a:t>
            </a:r>
          </a:p>
          <a:p>
            <a:endParaRPr lang="en-US" dirty="0"/>
          </a:p>
        </p:txBody>
      </p:sp>
      <p:sp>
        <p:nvSpPr>
          <p:cNvPr id="6" name="Content Placeholder 5"/>
          <p:cNvSpPr>
            <a:spLocks noGrp="1"/>
          </p:cNvSpPr>
          <p:nvPr>
            <p:ph sz="quarter" idx="4"/>
          </p:nvPr>
        </p:nvSpPr>
        <p:spPr/>
        <p:txBody>
          <a:bodyPr/>
          <a:lstStyle/>
          <a:p>
            <a:pPr marL="0" indent="0">
              <a:buNone/>
            </a:pPr>
            <a:r>
              <a:rPr lang="en-US" b="1" dirty="0" smtClean="0"/>
              <a:t>These often occur together or in conjunction with other sorts of disabilities:</a:t>
            </a:r>
          </a:p>
          <a:p>
            <a:r>
              <a:rPr lang="en-US" dirty="0" smtClean="0"/>
              <a:t>Mental Health</a:t>
            </a:r>
          </a:p>
          <a:p>
            <a:r>
              <a:rPr lang="en-US" dirty="0" smtClean="0"/>
              <a:t>Physiological</a:t>
            </a:r>
          </a:p>
          <a:p>
            <a:r>
              <a:rPr lang="en-US" dirty="0" smtClean="0"/>
              <a:t>Cognitive/Developmental</a:t>
            </a:r>
          </a:p>
          <a:p>
            <a:r>
              <a:rPr lang="en-US" dirty="0" smtClean="0"/>
              <a:t>Other Reasons</a:t>
            </a:r>
            <a:endParaRPr lang="en-US" dirty="0"/>
          </a:p>
        </p:txBody>
      </p:sp>
    </p:spTree>
    <p:extLst>
      <p:ext uri="{BB962C8B-B14F-4D97-AF65-F5344CB8AC3E}">
        <p14:creationId xmlns:p14="http://schemas.microsoft.com/office/powerpoint/2010/main" val="14200678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Accommodations &amp; Strategies</a:t>
            </a:r>
            <a:endParaRPr lang="en-US" dirty="0"/>
          </a:p>
        </p:txBody>
      </p:sp>
      <p:sp>
        <p:nvSpPr>
          <p:cNvPr id="6" name="Subtitle 5"/>
          <p:cNvSpPr>
            <a:spLocks noGrp="1"/>
          </p:cNvSpPr>
          <p:nvPr>
            <p:ph type="subTitle" idx="1"/>
          </p:nvPr>
        </p:nvSpPr>
        <p:spPr/>
        <p:txBody>
          <a:bodyPr/>
          <a:lstStyle/>
          <a:p>
            <a:r>
              <a:rPr lang="en-US" dirty="0" smtClean="0"/>
              <a:t>Help for LD and ADD</a:t>
            </a:r>
            <a:endParaRPr lang="en-US" dirty="0"/>
          </a:p>
        </p:txBody>
      </p:sp>
    </p:spTree>
    <p:extLst>
      <p:ext uri="{BB962C8B-B14F-4D97-AF65-F5344CB8AC3E}">
        <p14:creationId xmlns:p14="http://schemas.microsoft.com/office/powerpoint/2010/main" val="13776981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Styles</a:t>
            </a:r>
            <a:endParaRPr lang="en-US" dirty="0"/>
          </a:p>
        </p:txBody>
      </p:sp>
      <p:sp>
        <p:nvSpPr>
          <p:cNvPr id="4" name="Text Placeholder 3"/>
          <p:cNvSpPr>
            <a:spLocks noGrp="1"/>
          </p:cNvSpPr>
          <p:nvPr>
            <p:ph type="body" idx="1"/>
          </p:nvPr>
        </p:nvSpPr>
        <p:spPr>
          <a:xfrm>
            <a:off x="457200" y="1371600"/>
            <a:ext cx="8229600" cy="1066799"/>
          </a:xfrm>
        </p:spPr>
        <p:txBody>
          <a:bodyPr>
            <a:noAutofit/>
          </a:bodyPr>
          <a:lstStyle/>
          <a:p>
            <a:r>
              <a:rPr lang="en-US" sz="3600" b="0" dirty="0" smtClean="0"/>
              <a:t>Instruct to student </a:t>
            </a:r>
            <a:r>
              <a:rPr lang="en-US" sz="3600" b="0" dirty="0"/>
              <a:t>strengths to help students accommodate weaknesses.</a:t>
            </a:r>
          </a:p>
        </p:txBody>
      </p:sp>
      <p:sp>
        <p:nvSpPr>
          <p:cNvPr id="3" name="Content Placeholder 2"/>
          <p:cNvSpPr>
            <a:spLocks noGrp="1"/>
          </p:cNvSpPr>
          <p:nvPr>
            <p:ph sz="half" idx="2"/>
          </p:nvPr>
        </p:nvSpPr>
        <p:spPr>
          <a:xfrm>
            <a:off x="457200" y="2510971"/>
            <a:ext cx="3657600" cy="3615192"/>
          </a:xfrm>
        </p:spPr>
        <p:txBody>
          <a:bodyPr>
            <a:normAutofit/>
          </a:bodyPr>
          <a:lstStyle/>
          <a:p>
            <a:pPr marL="0" indent="0">
              <a:buNone/>
            </a:pPr>
            <a:r>
              <a:rPr lang="en-US" b="1" dirty="0" smtClean="0"/>
              <a:t>Ask how a student learns something new:</a:t>
            </a:r>
          </a:p>
          <a:p>
            <a:pPr lvl="1">
              <a:buFont typeface="Arial" pitchFamily="34" charset="0"/>
              <a:buChar char="•"/>
            </a:pPr>
            <a:r>
              <a:rPr lang="en-US" sz="2400" dirty="0" smtClean="0"/>
              <a:t>Read about it</a:t>
            </a:r>
          </a:p>
          <a:p>
            <a:pPr lvl="1">
              <a:buFont typeface="Arial" pitchFamily="34" charset="0"/>
              <a:buChar char="•"/>
            </a:pPr>
            <a:r>
              <a:rPr lang="en-US" sz="2400" dirty="0" smtClean="0"/>
              <a:t>Someone tell you</a:t>
            </a:r>
          </a:p>
          <a:p>
            <a:pPr lvl="1">
              <a:buFont typeface="Arial" pitchFamily="34" charset="0"/>
              <a:buChar char="•"/>
            </a:pPr>
            <a:r>
              <a:rPr lang="en-US" sz="2400" dirty="0" smtClean="0"/>
              <a:t>Someone show you</a:t>
            </a:r>
          </a:p>
          <a:p>
            <a:pPr lvl="1">
              <a:buFont typeface="Arial" pitchFamily="34" charset="0"/>
              <a:buChar char="•"/>
            </a:pPr>
            <a:r>
              <a:rPr lang="en-US" sz="2400" dirty="0" smtClean="0"/>
              <a:t>Do it yourself</a:t>
            </a:r>
            <a:endParaRPr lang="en-US" sz="2400" dirty="0"/>
          </a:p>
        </p:txBody>
      </p:sp>
      <p:sp>
        <p:nvSpPr>
          <p:cNvPr id="6" name="Content Placeholder 5"/>
          <p:cNvSpPr>
            <a:spLocks noGrp="1"/>
          </p:cNvSpPr>
          <p:nvPr>
            <p:ph sz="quarter" idx="4"/>
          </p:nvPr>
        </p:nvSpPr>
        <p:spPr>
          <a:xfrm>
            <a:off x="4191001" y="2540000"/>
            <a:ext cx="4495800" cy="3586163"/>
          </a:xfrm>
        </p:spPr>
        <p:txBody>
          <a:bodyPr>
            <a:normAutofit lnSpcReduction="10000"/>
          </a:bodyPr>
          <a:lstStyle/>
          <a:p>
            <a:pPr marL="0" indent="0">
              <a:buNone/>
            </a:pPr>
            <a:r>
              <a:rPr lang="en-US" b="1" dirty="0" smtClean="0"/>
              <a:t>Their answers let you present in a multi-sensory way:</a:t>
            </a:r>
          </a:p>
          <a:p>
            <a:pPr lvl="1">
              <a:buFont typeface="Arial" pitchFamily="34" charset="0"/>
              <a:buChar char="•"/>
            </a:pPr>
            <a:r>
              <a:rPr lang="en-US" sz="2400" dirty="0" smtClean="0"/>
              <a:t>Visually with pictures or symbols</a:t>
            </a:r>
          </a:p>
          <a:p>
            <a:pPr lvl="1">
              <a:buFont typeface="Arial" pitchFamily="34" charset="0"/>
              <a:buChar char="•"/>
            </a:pPr>
            <a:r>
              <a:rPr lang="en-US" sz="2400" dirty="0" smtClean="0"/>
              <a:t>Orally with lecture/explanation</a:t>
            </a:r>
          </a:p>
          <a:p>
            <a:pPr lvl="1">
              <a:buFont typeface="Arial" pitchFamily="34" charset="0"/>
              <a:buChar char="•"/>
            </a:pPr>
            <a:r>
              <a:rPr lang="en-US" sz="2400" dirty="0" smtClean="0"/>
              <a:t>Hands-on with demonstration/active participation</a:t>
            </a:r>
          </a:p>
        </p:txBody>
      </p:sp>
    </p:spTree>
    <p:extLst>
      <p:ext uri="{BB962C8B-B14F-4D97-AF65-F5344CB8AC3E}">
        <p14:creationId xmlns:p14="http://schemas.microsoft.com/office/powerpoint/2010/main" val="38528521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General Strategies</a:t>
            </a:r>
            <a:endParaRPr lang="en-US" dirty="0"/>
          </a:p>
        </p:txBody>
      </p:sp>
      <p:sp>
        <p:nvSpPr>
          <p:cNvPr id="8" name="Content Placeholder 7"/>
          <p:cNvSpPr>
            <a:spLocks noGrp="1"/>
          </p:cNvSpPr>
          <p:nvPr>
            <p:ph idx="1"/>
          </p:nvPr>
        </p:nvSpPr>
        <p:spPr>
          <a:xfrm>
            <a:off x="762000" y="1600200"/>
            <a:ext cx="7924800" cy="4525963"/>
          </a:xfrm>
        </p:spPr>
        <p:txBody>
          <a:bodyPr/>
          <a:lstStyle/>
          <a:p>
            <a:r>
              <a:rPr lang="en-US" dirty="0" smtClean="0"/>
              <a:t>Be </a:t>
            </a:r>
            <a:r>
              <a:rPr lang="en-US" b="1" dirty="0" smtClean="0"/>
              <a:t>consistent</a:t>
            </a:r>
            <a:r>
              <a:rPr lang="en-US" dirty="0" smtClean="0"/>
              <a:t> &amp; approachable</a:t>
            </a:r>
          </a:p>
          <a:p>
            <a:r>
              <a:rPr lang="en-US" dirty="0" smtClean="0"/>
              <a:t>Provide </a:t>
            </a:r>
            <a:r>
              <a:rPr lang="en-US" b="1" dirty="0" smtClean="0"/>
              <a:t>structure</a:t>
            </a:r>
            <a:r>
              <a:rPr lang="en-US" dirty="0" smtClean="0"/>
              <a:t>, but be flexible</a:t>
            </a:r>
          </a:p>
          <a:p>
            <a:r>
              <a:rPr lang="en-US" dirty="0" smtClean="0"/>
              <a:t>Be prepared to </a:t>
            </a:r>
            <a:r>
              <a:rPr lang="en-US" b="1" dirty="0" smtClean="0"/>
              <a:t>repeat</a:t>
            </a:r>
            <a:r>
              <a:rPr lang="en-US" dirty="0" smtClean="0"/>
              <a:t> and </a:t>
            </a:r>
            <a:r>
              <a:rPr lang="en-US" b="1" dirty="0" smtClean="0"/>
              <a:t>repeat</a:t>
            </a:r>
          </a:p>
          <a:p>
            <a:r>
              <a:rPr lang="en-US" b="1" dirty="0" smtClean="0"/>
              <a:t>Sequence</a:t>
            </a:r>
            <a:r>
              <a:rPr lang="en-US" dirty="0" smtClean="0"/>
              <a:t> everything that can be sequenced</a:t>
            </a:r>
          </a:p>
          <a:p>
            <a:r>
              <a:rPr lang="en-US" b="1" dirty="0" smtClean="0"/>
              <a:t>Anticipate</a:t>
            </a:r>
            <a:r>
              <a:rPr lang="en-US" dirty="0" smtClean="0"/>
              <a:t> student needs</a:t>
            </a:r>
          </a:p>
        </p:txBody>
      </p:sp>
    </p:spTree>
    <p:extLst>
      <p:ext uri="{BB962C8B-B14F-4D97-AF65-F5344CB8AC3E}">
        <p14:creationId xmlns:p14="http://schemas.microsoft.com/office/powerpoint/2010/main" val="24355752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General Strategies</a:t>
            </a:r>
            <a:endParaRPr lang="en-US" dirty="0"/>
          </a:p>
        </p:txBody>
      </p:sp>
      <p:sp>
        <p:nvSpPr>
          <p:cNvPr id="8" name="Content Placeholder 7"/>
          <p:cNvSpPr>
            <a:spLocks noGrp="1"/>
          </p:cNvSpPr>
          <p:nvPr>
            <p:ph idx="1"/>
          </p:nvPr>
        </p:nvSpPr>
        <p:spPr/>
        <p:txBody>
          <a:bodyPr>
            <a:normAutofit/>
          </a:bodyPr>
          <a:lstStyle/>
          <a:p>
            <a:r>
              <a:rPr lang="en-US" dirty="0" smtClean="0"/>
              <a:t>Provide multiple ways for the student to get information</a:t>
            </a:r>
          </a:p>
          <a:p>
            <a:r>
              <a:rPr lang="en-US" dirty="0" smtClean="0"/>
              <a:t>Provide multiple ways for the student to show mastery</a:t>
            </a:r>
          </a:p>
          <a:p>
            <a:r>
              <a:rPr lang="en-US" dirty="0" smtClean="0"/>
              <a:t>Don’t make tests high stakes – test incrementally to determine learning of parts</a:t>
            </a:r>
          </a:p>
          <a:p>
            <a:r>
              <a:rPr lang="en-US" dirty="0" smtClean="0"/>
              <a:t>Plan to adjust instruction to address assessed deficits</a:t>
            </a:r>
            <a:endParaRPr lang="en-US" dirty="0"/>
          </a:p>
        </p:txBody>
      </p:sp>
    </p:spTree>
    <p:extLst>
      <p:ext uri="{BB962C8B-B14F-4D97-AF65-F5344CB8AC3E}">
        <p14:creationId xmlns:p14="http://schemas.microsoft.com/office/powerpoint/2010/main" val="1928895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bigImage129287021" descr="Description: What paperwork looks like to someone with dysgraph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429625" cy="616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94165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General Strategies</a:t>
            </a:r>
            <a:endParaRPr lang="en-US" dirty="0"/>
          </a:p>
        </p:txBody>
      </p:sp>
      <p:sp>
        <p:nvSpPr>
          <p:cNvPr id="8" name="Content Placeholder 7"/>
          <p:cNvSpPr>
            <a:spLocks noGrp="1"/>
          </p:cNvSpPr>
          <p:nvPr>
            <p:ph idx="1"/>
          </p:nvPr>
        </p:nvSpPr>
        <p:spPr/>
        <p:txBody>
          <a:bodyPr>
            <a:normAutofit/>
          </a:bodyPr>
          <a:lstStyle/>
          <a:p>
            <a:r>
              <a:rPr lang="en-US" dirty="0" smtClean="0"/>
              <a:t>Remember that Learning Disabilities are life-long and that inconsistency is a hallmark of LD</a:t>
            </a:r>
          </a:p>
          <a:p>
            <a:pPr marL="0" indent="0">
              <a:buNone/>
            </a:pPr>
            <a:endParaRPr lang="en-US" dirty="0" smtClean="0"/>
          </a:p>
          <a:p>
            <a:r>
              <a:rPr lang="en-US" dirty="0" smtClean="0"/>
              <a:t>Acknowledge to yourself that both you and the student can sometimes feel overwhelmed by the learning challenge</a:t>
            </a:r>
          </a:p>
        </p:txBody>
      </p:sp>
    </p:spTree>
    <p:extLst>
      <p:ext uri="{BB962C8B-B14F-4D97-AF65-F5344CB8AC3E}">
        <p14:creationId xmlns:p14="http://schemas.microsoft.com/office/powerpoint/2010/main" val="41112491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Tips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Provide help </a:t>
            </a:r>
            <a:r>
              <a:rPr lang="en-US" dirty="0"/>
              <a:t>filling out forms—often especially challenging to LD </a:t>
            </a:r>
            <a:r>
              <a:rPr lang="en-US" dirty="0" smtClean="0"/>
              <a:t>students</a:t>
            </a:r>
          </a:p>
          <a:p>
            <a:pPr marL="0" indent="0">
              <a:buNone/>
            </a:pPr>
            <a:endParaRPr lang="en-US" dirty="0" smtClean="0"/>
          </a:p>
          <a:p>
            <a:pPr lvl="2"/>
            <a:r>
              <a:rPr lang="en-US" sz="3200" dirty="0" err="1" smtClean="0"/>
              <a:t>ScanTron</a:t>
            </a:r>
            <a:r>
              <a:rPr lang="en-US" sz="3200" dirty="0" smtClean="0"/>
              <a:t> forms</a:t>
            </a:r>
          </a:p>
          <a:p>
            <a:pPr lvl="2"/>
            <a:r>
              <a:rPr lang="en-US" sz="3200" dirty="0" smtClean="0"/>
              <a:t>Registration/Graduation forms</a:t>
            </a:r>
          </a:p>
          <a:p>
            <a:pPr lvl="2"/>
            <a:r>
              <a:rPr lang="en-US" sz="3200" dirty="0" smtClean="0"/>
              <a:t>Advising forms</a:t>
            </a:r>
          </a:p>
          <a:p>
            <a:pPr lvl="2"/>
            <a:r>
              <a:rPr lang="en-US" sz="3200" dirty="0" smtClean="0"/>
              <a:t>Applications</a:t>
            </a:r>
          </a:p>
          <a:p>
            <a:pPr lvl="2"/>
            <a:r>
              <a:rPr lang="en-US" sz="3200" dirty="0" smtClean="0"/>
              <a:t>Tables</a:t>
            </a:r>
          </a:p>
          <a:p>
            <a:pPr marL="0" indent="0">
              <a:buNone/>
            </a:pPr>
            <a:r>
              <a:rPr lang="en-US" dirty="0"/>
              <a:t>	</a:t>
            </a:r>
          </a:p>
        </p:txBody>
      </p:sp>
    </p:spTree>
    <p:extLst>
      <p:ext uri="{BB962C8B-B14F-4D97-AF65-F5344CB8AC3E}">
        <p14:creationId xmlns:p14="http://schemas.microsoft.com/office/powerpoint/2010/main" val="20528728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Tips</a:t>
            </a:r>
            <a:endParaRPr lang="en-US" dirty="0"/>
          </a:p>
        </p:txBody>
      </p:sp>
      <p:sp>
        <p:nvSpPr>
          <p:cNvPr id="3" name="Content Placeholder 2"/>
          <p:cNvSpPr>
            <a:spLocks noGrp="1"/>
          </p:cNvSpPr>
          <p:nvPr>
            <p:ph idx="1"/>
          </p:nvPr>
        </p:nvSpPr>
        <p:spPr/>
        <p:txBody>
          <a:bodyPr/>
          <a:lstStyle/>
          <a:p>
            <a:pPr marL="0" indent="0">
              <a:buNone/>
            </a:pPr>
            <a:r>
              <a:rPr lang="en-US" dirty="0" smtClean="0"/>
              <a:t>Break </a:t>
            </a:r>
            <a:r>
              <a:rPr lang="en-US" dirty="0"/>
              <a:t>things into small, sequential </a:t>
            </a:r>
            <a:r>
              <a:rPr lang="en-US" dirty="0" smtClean="0"/>
              <a:t>steps</a:t>
            </a:r>
          </a:p>
          <a:p>
            <a:pPr marL="0" indent="0">
              <a:buNone/>
            </a:pPr>
            <a:endParaRPr lang="en-US" dirty="0" smtClean="0"/>
          </a:p>
          <a:p>
            <a:pPr marL="857250" lvl="1" indent="-457200">
              <a:buFont typeface="Arial" pitchFamily="34" charset="0"/>
              <a:buChar char="•"/>
            </a:pPr>
            <a:r>
              <a:rPr lang="en-US" sz="3200" dirty="0" smtClean="0"/>
              <a:t>Even </a:t>
            </a:r>
            <a:r>
              <a:rPr lang="en-US" sz="3200" dirty="0"/>
              <a:t>though it may seem simplistic and redundant, students with LD or attention deficits benefit from sequencing help. </a:t>
            </a:r>
            <a:endParaRPr lang="en-US" sz="3200" dirty="0" smtClean="0"/>
          </a:p>
          <a:p>
            <a:pPr marL="857250" lvl="1" indent="-457200">
              <a:buFont typeface="Arial" pitchFamily="34" charset="0"/>
              <a:buChar char="•"/>
            </a:pPr>
            <a:r>
              <a:rPr lang="en-US" sz="3200" dirty="0" smtClean="0"/>
              <a:t>Give </a:t>
            </a:r>
            <a:r>
              <a:rPr lang="en-US" sz="3200" dirty="0"/>
              <a:t>details—it helps with memory</a:t>
            </a:r>
            <a:r>
              <a:rPr lang="en-US" sz="3200" dirty="0" smtClean="0"/>
              <a:t>.</a:t>
            </a:r>
            <a:endParaRPr lang="en-US" sz="3200" dirty="0"/>
          </a:p>
          <a:p>
            <a:endParaRPr lang="en-US" dirty="0"/>
          </a:p>
        </p:txBody>
      </p:sp>
    </p:spTree>
    <p:extLst>
      <p:ext uri="{BB962C8B-B14F-4D97-AF65-F5344CB8AC3E}">
        <p14:creationId xmlns:p14="http://schemas.microsoft.com/office/powerpoint/2010/main" val="11607065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Tips</a:t>
            </a:r>
            <a:endParaRPr lang="en-US" dirty="0"/>
          </a:p>
        </p:txBody>
      </p:sp>
      <p:sp>
        <p:nvSpPr>
          <p:cNvPr id="3" name="Content Placeholder 2"/>
          <p:cNvSpPr>
            <a:spLocks noGrp="1"/>
          </p:cNvSpPr>
          <p:nvPr>
            <p:ph idx="1"/>
          </p:nvPr>
        </p:nvSpPr>
        <p:spPr>
          <a:xfrm>
            <a:off x="685800" y="1371600"/>
            <a:ext cx="8001000" cy="4754563"/>
          </a:xfrm>
        </p:spPr>
        <p:txBody>
          <a:bodyPr>
            <a:normAutofit fontScale="92500" lnSpcReduction="20000"/>
          </a:bodyPr>
          <a:lstStyle/>
          <a:p>
            <a:pPr marL="0" indent="0">
              <a:buNone/>
            </a:pPr>
            <a:r>
              <a:rPr lang="en-US" dirty="0" smtClean="0"/>
              <a:t>Calendars – Provide for Organization</a:t>
            </a:r>
          </a:p>
          <a:p>
            <a:pPr marL="0" indent="0">
              <a:buNone/>
            </a:pPr>
            <a:r>
              <a:rPr lang="en-US" dirty="0" smtClean="0"/>
              <a:t>Encourage </a:t>
            </a:r>
            <a:r>
              <a:rPr lang="en-US" dirty="0"/>
              <a:t>students to use a calendar—provide a blank, quarterly calendar on your class site for them. </a:t>
            </a:r>
            <a:endParaRPr lang="en-US" dirty="0" smtClean="0"/>
          </a:p>
          <a:p>
            <a:pPr lvl="1">
              <a:buFont typeface="Wingdings" pitchFamily="2" charset="2"/>
              <a:buChar char="§"/>
            </a:pPr>
            <a:r>
              <a:rPr lang="en-US" dirty="0" smtClean="0"/>
              <a:t>List </a:t>
            </a:r>
            <a:r>
              <a:rPr lang="en-US" dirty="0"/>
              <a:t>homework for each day on the class calendar</a:t>
            </a:r>
            <a:r>
              <a:rPr lang="en-US" dirty="0" smtClean="0"/>
              <a:t>.</a:t>
            </a:r>
          </a:p>
          <a:p>
            <a:pPr lvl="1">
              <a:buFont typeface="Wingdings" pitchFamily="2" charset="2"/>
              <a:buChar char="§"/>
            </a:pPr>
            <a:r>
              <a:rPr lang="en-US" dirty="0"/>
              <a:t>Provide a due date calendar along with the class calendar. </a:t>
            </a:r>
          </a:p>
          <a:p>
            <a:pPr marL="0" indent="0">
              <a:buNone/>
            </a:pPr>
            <a:r>
              <a:rPr lang="en-US" dirty="0"/>
              <a:t>Review class calendar with students on a daily and weekly </a:t>
            </a:r>
            <a:r>
              <a:rPr lang="en-US" dirty="0" smtClean="0"/>
              <a:t>basis—time management is also a problem for most LD students. </a:t>
            </a:r>
          </a:p>
          <a:p>
            <a:pPr marL="857250" lvl="1" indent="-457200">
              <a:buFont typeface="Wingdings" pitchFamily="2" charset="2"/>
              <a:buChar char="§"/>
            </a:pPr>
            <a:r>
              <a:rPr lang="en-US" dirty="0" smtClean="0"/>
              <a:t>Discuss </a:t>
            </a:r>
            <a:r>
              <a:rPr lang="en-US" dirty="0"/>
              <a:t>upcoming projects and time that will be involved for students outside of class.</a:t>
            </a:r>
          </a:p>
        </p:txBody>
      </p:sp>
    </p:spTree>
    <p:extLst>
      <p:ext uri="{BB962C8B-B14F-4D97-AF65-F5344CB8AC3E}">
        <p14:creationId xmlns:p14="http://schemas.microsoft.com/office/powerpoint/2010/main" val="32472490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Tips</a:t>
            </a:r>
            <a:endParaRPr lang="en-US" dirty="0"/>
          </a:p>
        </p:txBody>
      </p:sp>
      <p:sp>
        <p:nvSpPr>
          <p:cNvPr id="3" name="Content Placeholder 2"/>
          <p:cNvSpPr>
            <a:spLocks noGrp="1"/>
          </p:cNvSpPr>
          <p:nvPr>
            <p:ph idx="1"/>
          </p:nvPr>
        </p:nvSpPr>
        <p:spPr>
          <a:xfrm>
            <a:off x="990600" y="1600200"/>
            <a:ext cx="6934200" cy="4525963"/>
          </a:xfrm>
        </p:spPr>
        <p:txBody>
          <a:bodyPr>
            <a:normAutofit lnSpcReduction="10000"/>
          </a:bodyPr>
          <a:lstStyle/>
          <a:p>
            <a:pPr marL="0" indent="0">
              <a:buNone/>
            </a:pPr>
            <a:r>
              <a:rPr lang="en-US" dirty="0"/>
              <a:t>Directions need to be clear, simple, and in order—</a:t>
            </a:r>
            <a:r>
              <a:rPr lang="en-US" b="1" i="1" dirty="0"/>
              <a:t>for everything</a:t>
            </a:r>
            <a:r>
              <a:rPr lang="en-US" dirty="0"/>
              <a:t>. </a:t>
            </a:r>
          </a:p>
          <a:p>
            <a:pPr marL="0" indent="0">
              <a:buNone/>
            </a:pPr>
            <a:endParaRPr lang="en-US" sz="1000" dirty="0" smtClean="0"/>
          </a:p>
          <a:p>
            <a:pPr marL="0" indent="0">
              <a:buNone/>
            </a:pPr>
            <a:r>
              <a:rPr lang="en-US" dirty="0" smtClean="0"/>
              <a:t>Clarify </a:t>
            </a:r>
            <a:r>
              <a:rPr lang="en-US" dirty="0"/>
              <a:t>the </a:t>
            </a:r>
            <a:r>
              <a:rPr lang="en-US" dirty="0" smtClean="0"/>
              <a:t>important information:</a:t>
            </a:r>
            <a:endParaRPr lang="en-US" dirty="0"/>
          </a:p>
          <a:p>
            <a:pPr marL="857250" lvl="1" indent="-457200">
              <a:buFont typeface="Arial" pitchFamily="34" charset="0"/>
              <a:buChar char="•"/>
            </a:pPr>
            <a:r>
              <a:rPr lang="en-US" sz="3200" dirty="0" smtClean="0"/>
              <a:t>Stress it </a:t>
            </a:r>
          </a:p>
          <a:p>
            <a:pPr marL="857250" lvl="1" indent="-457200">
              <a:buFont typeface="Arial" pitchFamily="34" charset="0"/>
              <a:buChar char="•"/>
            </a:pPr>
            <a:r>
              <a:rPr lang="en-US" sz="3200" dirty="0" smtClean="0"/>
              <a:t>Repeat it</a:t>
            </a:r>
          </a:p>
          <a:p>
            <a:pPr marL="857250" lvl="1" indent="-457200">
              <a:buFont typeface="Arial" pitchFamily="34" charset="0"/>
              <a:buChar char="•"/>
            </a:pPr>
            <a:r>
              <a:rPr lang="en-US" sz="3200" dirty="0" smtClean="0"/>
              <a:t>Paraphrase it</a:t>
            </a:r>
          </a:p>
          <a:p>
            <a:pPr marL="857250" lvl="1" indent="-457200">
              <a:buFont typeface="Arial" pitchFamily="34" charset="0"/>
              <a:buChar char="•"/>
            </a:pPr>
            <a:r>
              <a:rPr lang="en-US" sz="3200" dirty="0" smtClean="0"/>
              <a:t>Review it</a:t>
            </a:r>
          </a:p>
          <a:p>
            <a:pPr marL="857250" lvl="1" indent="-457200">
              <a:buFont typeface="Arial" pitchFamily="34" charset="0"/>
              <a:buChar char="•"/>
            </a:pPr>
            <a:r>
              <a:rPr lang="en-US" sz="3200" dirty="0" smtClean="0"/>
              <a:t>Have students repeat it</a:t>
            </a:r>
            <a:endParaRPr lang="en-US" sz="3200" dirty="0"/>
          </a:p>
          <a:p>
            <a:endParaRPr lang="en-US" dirty="0"/>
          </a:p>
        </p:txBody>
      </p:sp>
    </p:spTree>
    <p:extLst>
      <p:ext uri="{BB962C8B-B14F-4D97-AF65-F5344CB8AC3E}">
        <p14:creationId xmlns:p14="http://schemas.microsoft.com/office/powerpoint/2010/main" val="8085708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Tips</a:t>
            </a:r>
            <a:endParaRPr lang="en-US" dirty="0"/>
          </a:p>
        </p:txBody>
      </p:sp>
      <p:sp>
        <p:nvSpPr>
          <p:cNvPr id="3" name="Content Placeholder 2"/>
          <p:cNvSpPr>
            <a:spLocks noGrp="1"/>
          </p:cNvSpPr>
          <p:nvPr>
            <p:ph idx="1"/>
          </p:nvPr>
        </p:nvSpPr>
        <p:spPr>
          <a:xfrm>
            <a:off x="609600" y="1600200"/>
            <a:ext cx="8077200" cy="4525963"/>
          </a:xfrm>
        </p:spPr>
        <p:txBody>
          <a:bodyPr/>
          <a:lstStyle/>
          <a:p>
            <a:r>
              <a:rPr lang="en-US" dirty="0"/>
              <a:t>Explain unfamiliar </a:t>
            </a:r>
            <a:r>
              <a:rPr lang="en-US" dirty="0" smtClean="0"/>
              <a:t>words</a:t>
            </a:r>
          </a:p>
          <a:p>
            <a:endParaRPr lang="en-US" dirty="0"/>
          </a:p>
          <a:p>
            <a:r>
              <a:rPr lang="en-US" dirty="0"/>
              <a:t>Read information out </a:t>
            </a:r>
            <a:r>
              <a:rPr lang="en-US" dirty="0" smtClean="0"/>
              <a:t>loud</a:t>
            </a:r>
          </a:p>
          <a:p>
            <a:pPr marL="0" indent="0">
              <a:buNone/>
            </a:pPr>
            <a:endParaRPr lang="en-US" dirty="0"/>
          </a:p>
          <a:p>
            <a:r>
              <a:rPr lang="en-US" dirty="0"/>
              <a:t>Use printing, </a:t>
            </a:r>
            <a:r>
              <a:rPr lang="en-US" i="1" dirty="0"/>
              <a:t>not cursive</a:t>
            </a:r>
            <a:r>
              <a:rPr lang="en-US" dirty="0"/>
              <a:t>, writing—deciphering cursive is difficult for some students and it </a:t>
            </a:r>
            <a:r>
              <a:rPr lang="en-US" dirty="0" smtClean="0"/>
              <a:t>is </a:t>
            </a:r>
            <a:r>
              <a:rPr lang="en-US" dirty="0"/>
              <a:t>on its way out.</a:t>
            </a:r>
          </a:p>
          <a:p>
            <a:endParaRPr lang="en-US" dirty="0"/>
          </a:p>
        </p:txBody>
      </p:sp>
    </p:spTree>
    <p:extLst>
      <p:ext uri="{BB962C8B-B14F-4D97-AF65-F5344CB8AC3E}">
        <p14:creationId xmlns:p14="http://schemas.microsoft.com/office/powerpoint/2010/main" val="42904330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Tips</a:t>
            </a:r>
            <a:endParaRPr lang="en-US" dirty="0"/>
          </a:p>
        </p:txBody>
      </p:sp>
      <p:sp>
        <p:nvSpPr>
          <p:cNvPr id="3" name="Content Placeholder 2"/>
          <p:cNvSpPr>
            <a:spLocks noGrp="1"/>
          </p:cNvSpPr>
          <p:nvPr>
            <p:ph idx="1"/>
          </p:nvPr>
        </p:nvSpPr>
        <p:spPr>
          <a:xfrm>
            <a:off x="914400" y="1600200"/>
            <a:ext cx="7772400" cy="4525963"/>
          </a:xfrm>
        </p:spPr>
        <p:txBody>
          <a:bodyPr/>
          <a:lstStyle/>
          <a:p>
            <a:pPr marL="0" indent="0">
              <a:buNone/>
            </a:pPr>
            <a:r>
              <a:rPr lang="en-US" dirty="0"/>
              <a:t>Speak clearly and slowly for the lowest level of understanding. </a:t>
            </a:r>
            <a:endParaRPr lang="en-US" dirty="0" smtClean="0"/>
          </a:p>
          <a:p>
            <a:r>
              <a:rPr lang="en-US" dirty="0" smtClean="0"/>
              <a:t>Think </a:t>
            </a:r>
            <a:r>
              <a:rPr lang="en-US" dirty="0"/>
              <a:t>of the 40 mile per hour student…they can get it if they can keep up with you. </a:t>
            </a:r>
            <a:endParaRPr lang="en-US" dirty="0" smtClean="0"/>
          </a:p>
          <a:p>
            <a:r>
              <a:rPr lang="en-US" dirty="0" smtClean="0"/>
              <a:t>Extra </a:t>
            </a:r>
            <a:r>
              <a:rPr lang="en-US" dirty="0"/>
              <a:t>time is critical to the success of most students with LD. </a:t>
            </a:r>
            <a:endParaRPr lang="en-US" dirty="0" smtClean="0"/>
          </a:p>
          <a:p>
            <a:r>
              <a:rPr lang="en-US" dirty="0" smtClean="0"/>
              <a:t>A </a:t>
            </a:r>
            <a:r>
              <a:rPr lang="en-US" dirty="0"/>
              <a:t>slow, clear voice also soothes.</a:t>
            </a:r>
          </a:p>
          <a:p>
            <a:endParaRPr lang="en-US" dirty="0"/>
          </a:p>
        </p:txBody>
      </p:sp>
    </p:spTree>
    <p:extLst>
      <p:ext uri="{BB962C8B-B14F-4D97-AF65-F5344CB8AC3E}">
        <p14:creationId xmlns:p14="http://schemas.microsoft.com/office/powerpoint/2010/main" val="28481720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Tips</a:t>
            </a:r>
            <a:endParaRPr lang="en-US" dirty="0"/>
          </a:p>
        </p:txBody>
      </p:sp>
      <p:sp>
        <p:nvSpPr>
          <p:cNvPr id="3" name="Content Placeholder 2"/>
          <p:cNvSpPr>
            <a:spLocks noGrp="1"/>
          </p:cNvSpPr>
          <p:nvPr>
            <p:ph idx="1"/>
          </p:nvPr>
        </p:nvSpPr>
        <p:spPr>
          <a:xfrm>
            <a:off x="685800" y="1600200"/>
            <a:ext cx="8001000" cy="4525963"/>
          </a:xfrm>
        </p:spPr>
        <p:txBody>
          <a:bodyPr>
            <a:normAutofit/>
          </a:bodyPr>
          <a:lstStyle/>
          <a:p>
            <a:pPr marL="0" indent="0">
              <a:buNone/>
            </a:pPr>
            <a:r>
              <a:rPr lang="en-US" dirty="0"/>
              <a:t>Be prepared and patient about repeating answers you have given to questions that are also </a:t>
            </a:r>
            <a:r>
              <a:rPr lang="en-US" dirty="0" smtClean="0"/>
              <a:t>repeated.</a:t>
            </a:r>
          </a:p>
          <a:p>
            <a:pPr marL="857250" lvl="1" indent="-457200">
              <a:buFont typeface="Arial" pitchFamily="34" charset="0"/>
              <a:buChar char="•"/>
            </a:pPr>
            <a:r>
              <a:rPr lang="en-US" sz="3200" dirty="0" smtClean="0"/>
              <a:t>Discouraging </a:t>
            </a:r>
            <a:r>
              <a:rPr lang="en-US" sz="3200" dirty="0"/>
              <a:t>repeat questions will create discouraged learners. </a:t>
            </a:r>
            <a:endParaRPr lang="en-US" sz="3200" dirty="0" smtClean="0"/>
          </a:p>
          <a:p>
            <a:pPr marL="857250" lvl="1" indent="-457200">
              <a:buFont typeface="Arial" pitchFamily="34" charset="0"/>
              <a:buChar char="•"/>
            </a:pPr>
            <a:r>
              <a:rPr lang="en-US" sz="3200" dirty="0" smtClean="0"/>
              <a:t>Repetition </a:t>
            </a:r>
            <a:r>
              <a:rPr lang="en-US" sz="3200" dirty="0"/>
              <a:t>is critical to LD learners.</a:t>
            </a:r>
          </a:p>
          <a:p>
            <a:pPr marL="0" indent="0">
              <a:buNone/>
            </a:pPr>
            <a:endParaRPr lang="en-US" dirty="0"/>
          </a:p>
        </p:txBody>
      </p:sp>
    </p:spTree>
    <p:extLst>
      <p:ext uri="{BB962C8B-B14F-4D97-AF65-F5344CB8AC3E}">
        <p14:creationId xmlns:p14="http://schemas.microsoft.com/office/powerpoint/2010/main" val="2779483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Tips</a:t>
            </a:r>
            <a:endParaRPr lang="en-US" dirty="0"/>
          </a:p>
        </p:txBody>
      </p:sp>
      <p:sp>
        <p:nvSpPr>
          <p:cNvPr id="3" name="Content Placeholder 2"/>
          <p:cNvSpPr>
            <a:spLocks noGrp="1"/>
          </p:cNvSpPr>
          <p:nvPr>
            <p:ph idx="1"/>
          </p:nvPr>
        </p:nvSpPr>
        <p:spPr>
          <a:xfrm>
            <a:off x="685800" y="1600200"/>
            <a:ext cx="8001000" cy="4525963"/>
          </a:xfrm>
        </p:spPr>
        <p:txBody>
          <a:bodyPr>
            <a:normAutofit lnSpcReduction="10000"/>
          </a:bodyPr>
          <a:lstStyle/>
          <a:p>
            <a:r>
              <a:rPr lang="en-US" dirty="0" smtClean="0"/>
              <a:t>Keep </a:t>
            </a:r>
            <a:r>
              <a:rPr lang="en-US" dirty="0"/>
              <a:t>students on track by bringing them back to the issue at hand; </a:t>
            </a:r>
            <a:r>
              <a:rPr lang="en-US" dirty="0" smtClean="0"/>
              <a:t>structure is </a:t>
            </a:r>
            <a:r>
              <a:rPr lang="en-US" dirty="0"/>
              <a:t>critical to LD learners. Avoid side trips in lectures</a:t>
            </a:r>
            <a:r>
              <a:rPr lang="en-US" dirty="0" smtClean="0"/>
              <a:t>.</a:t>
            </a:r>
          </a:p>
          <a:p>
            <a:r>
              <a:rPr lang="en-US" dirty="0"/>
              <a:t>Suggest </a:t>
            </a:r>
            <a:r>
              <a:rPr lang="en-US" dirty="0" smtClean="0"/>
              <a:t>digital recorders for </a:t>
            </a:r>
            <a:r>
              <a:rPr lang="en-US" dirty="0"/>
              <a:t>students who have trouble writing </a:t>
            </a:r>
            <a:r>
              <a:rPr lang="en-US" dirty="0" smtClean="0"/>
              <a:t>notes </a:t>
            </a:r>
          </a:p>
          <a:p>
            <a:r>
              <a:rPr lang="en-US" dirty="0" smtClean="0"/>
              <a:t>Have </a:t>
            </a:r>
            <a:r>
              <a:rPr lang="en-US" dirty="0"/>
              <a:t>everything you want to emphasize in hard print or well organized online so that students can review it in written form</a:t>
            </a:r>
            <a:r>
              <a:rPr lang="en-US" dirty="0" smtClean="0"/>
              <a:t>.</a:t>
            </a:r>
          </a:p>
          <a:p>
            <a:r>
              <a:rPr lang="en-US" dirty="0" err="1" smtClean="0"/>
              <a:t>Tegrity</a:t>
            </a:r>
            <a:r>
              <a:rPr lang="en-US" dirty="0" smtClean="0"/>
              <a:t> provides a visual and auditory record.</a:t>
            </a:r>
            <a:endParaRPr lang="en-US" dirty="0"/>
          </a:p>
          <a:p>
            <a:endParaRPr lang="en-US" dirty="0"/>
          </a:p>
        </p:txBody>
      </p:sp>
    </p:spTree>
    <p:extLst>
      <p:ext uri="{BB962C8B-B14F-4D97-AF65-F5344CB8AC3E}">
        <p14:creationId xmlns:p14="http://schemas.microsoft.com/office/powerpoint/2010/main" val="24927431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Tips</a:t>
            </a:r>
            <a:endParaRPr lang="en-US" dirty="0"/>
          </a:p>
        </p:txBody>
      </p:sp>
      <p:sp>
        <p:nvSpPr>
          <p:cNvPr id="3" name="Content Placeholder 2"/>
          <p:cNvSpPr>
            <a:spLocks noGrp="1"/>
          </p:cNvSpPr>
          <p:nvPr>
            <p:ph idx="1"/>
          </p:nvPr>
        </p:nvSpPr>
        <p:spPr>
          <a:xfrm>
            <a:off x="685800" y="1600200"/>
            <a:ext cx="8001000" cy="4525963"/>
          </a:xfrm>
        </p:spPr>
        <p:txBody>
          <a:bodyPr>
            <a:normAutofit/>
          </a:bodyPr>
          <a:lstStyle/>
          <a:p>
            <a:r>
              <a:rPr lang="en-US" dirty="0" smtClean="0"/>
              <a:t>When </a:t>
            </a:r>
            <a:r>
              <a:rPr lang="en-US" dirty="0"/>
              <a:t>explaining something, give visual cues as much as possible. </a:t>
            </a:r>
            <a:endParaRPr lang="en-US" dirty="0" smtClean="0"/>
          </a:p>
          <a:p>
            <a:pPr lvl="1"/>
            <a:r>
              <a:rPr lang="en-US" dirty="0" smtClean="0"/>
              <a:t>Draw </a:t>
            </a:r>
            <a:r>
              <a:rPr lang="en-US" dirty="0"/>
              <a:t>maps, graphs, or concepts. </a:t>
            </a:r>
            <a:endParaRPr lang="en-US" dirty="0" smtClean="0"/>
          </a:p>
          <a:p>
            <a:pPr lvl="1"/>
            <a:r>
              <a:rPr lang="en-US" dirty="0" smtClean="0"/>
              <a:t>Use </a:t>
            </a:r>
            <a:r>
              <a:rPr lang="en-US" dirty="0"/>
              <a:t>graphic organizers and encourage students to make their own—like Venn Diagrams.</a:t>
            </a:r>
          </a:p>
          <a:p>
            <a:r>
              <a:rPr lang="en-US" dirty="0"/>
              <a:t>Encourage students to use mental pictures—especially if they identified themselves as visual learners</a:t>
            </a:r>
            <a:r>
              <a:rPr lang="en-US" dirty="0" smtClean="0"/>
              <a:t>.</a:t>
            </a:r>
            <a:endParaRPr lang="en-US" dirty="0"/>
          </a:p>
        </p:txBody>
      </p:sp>
    </p:spTree>
    <p:extLst>
      <p:ext uri="{BB962C8B-B14F-4D97-AF65-F5344CB8AC3E}">
        <p14:creationId xmlns:p14="http://schemas.microsoft.com/office/powerpoint/2010/main" val="905743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il_fi" descr="Description: http://behance.vo.llnwd.net/profiles7/742529/projects/2831713/deac84f06c5c41a0612fed6d146c9d8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000750" cy="600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46248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Tips</a:t>
            </a:r>
            <a:endParaRPr lang="en-US" dirty="0"/>
          </a:p>
        </p:txBody>
      </p:sp>
      <p:sp>
        <p:nvSpPr>
          <p:cNvPr id="3" name="Content Placeholder 2"/>
          <p:cNvSpPr>
            <a:spLocks noGrp="1"/>
          </p:cNvSpPr>
          <p:nvPr>
            <p:ph idx="1"/>
          </p:nvPr>
        </p:nvSpPr>
        <p:spPr>
          <a:xfrm>
            <a:off x="685800" y="1600200"/>
            <a:ext cx="8001000" cy="4525963"/>
          </a:xfrm>
        </p:spPr>
        <p:txBody>
          <a:bodyPr>
            <a:normAutofit/>
          </a:bodyPr>
          <a:lstStyle/>
          <a:p>
            <a:pPr marL="0" indent="0">
              <a:buNone/>
            </a:pPr>
            <a:r>
              <a:rPr lang="en-US" dirty="0"/>
              <a:t>Non-confident learners can easily shut down. Choose casual language over direct questioning to get information.</a:t>
            </a:r>
          </a:p>
          <a:p>
            <a:pPr lvl="1"/>
            <a:r>
              <a:rPr lang="en-US" dirty="0" smtClean="0"/>
              <a:t>Be </a:t>
            </a:r>
            <a:r>
              <a:rPr lang="en-US" dirty="0"/>
              <a:t>careful about using “demand” language like, “Why did you do that?” </a:t>
            </a:r>
            <a:endParaRPr lang="en-US" dirty="0" smtClean="0"/>
          </a:p>
          <a:p>
            <a:pPr lvl="1"/>
            <a:r>
              <a:rPr lang="en-US" dirty="0" smtClean="0"/>
              <a:t>Instead</a:t>
            </a:r>
            <a:r>
              <a:rPr lang="en-US" dirty="0"/>
              <a:t>, use language that engages students in </a:t>
            </a:r>
            <a:r>
              <a:rPr lang="en-US" dirty="0" smtClean="0"/>
              <a:t>conversation like, “Let’s </a:t>
            </a:r>
            <a:r>
              <a:rPr lang="en-US" dirty="0"/>
              <a:t>figure out what happened here.” </a:t>
            </a:r>
            <a:endParaRPr lang="en-US" dirty="0" smtClean="0"/>
          </a:p>
        </p:txBody>
      </p:sp>
    </p:spTree>
    <p:extLst>
      <p:ext uri="{BB962C8B-B14F-4D97-AF65-F5344CB8AC3E}">
        <p14:creationId xmlns:p14="http://schemas.microsoft.com/office/powerpoint/2010/main" val="423871596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Tips</a:t>
            </a:r>
            <a:endParaRPr lang="en-US" dirty="0"/>
          </a:p>
        </p:txBody>
      </p:sp>
      <p:sp>
        <p:nvSpPr>
          <p:cNvPr id="3" name="Content Placeholder 2"/>
          <p:cNvSpPr>
            <a:spLocks noGrp="1"/>
          </p:cNvSpPr>
          <p:nvPr>
            <p:ph idx="1"/>
          </p:nvPr>
        </p:nvSpPr>
        <p:spPr>
          <a:xfrm>
            <a:off x="685800" y="1600200"/>
            <a:ext cx="8001000" cy="4525963"/>
          </a:xfrm>
        </p:spPr>
        <p:txBody>
          <a:bodyPr>
            <a:normAutofit/>
          </a:bodyPr>
          <a:lstStyle/>
          <a:p>
            <a:pPr marL="0" indent="0">
              <a:buNone/>
            </a:pPr>
            <a:r>
              <a:rPr lang="en-US" dirty="0"/>
              <a:t>Avoid sarcasm or </a:t>
            </a:r>
            <a:r>
              <a:rPr lang="en-US" dirty="0" smtClean="0"/>
              <a:t>jokes</a:t>
            </a:r>
          </a:p>
          <a:p>
            <a:r>
              <a:rPr lang="en-US" dirty="0" smtClean="0"/>
              <a:t>Abstractions </a:t>
            </a:r>
            <a:r>
              <a:rPr lang="en-US" dirty="0"/>
              <a:t>are sometimes difficult for LD and Asperger </a:t>
            </a:r>
            <a:r>
              <a:rPr lang="en-US" dirty="0" smtClean="0"/>
              <a:t>students</a:t>
            </a:r>
          </a:p>
          <a:p>
            <a:r>
              <a:rPr lang="en-US" dirty="0" smtClean="0"/>
              <a:t>Students can be sensitive and assume the joke is about them</a:t>
            </a:r>
            <a:endParaRPr lang="en-US" dirty="0"/>
          </a:p>
        </p:txBody>
      </p:sp>
    </p:spTree>
    <p:extLst>
      <p:ext uri="{BB962C8B-B14F-4D97-AF65-F5344CB8AC3E}">
        <p14:creationId xmlns:p14="http://schemas.microsoft.com/office/powerpoint/2010/main" val="28137174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Tips</a:t>
            </a:r>
            <a:endParaRPr lang="en-US" dirty="0"/>
          </a:p>
        </p:txBody>
      </p:sp>
      <p:sp>
        <p:nvSpPr>
          <p:cNvPr id="3" name="Content Placeholder 2"/>
          <p:cNvSpPr>
            <a:spLocks noGrp="1"/>
          </p:cNvSpPr>
          <p:nvPr>
            <p:ph idx="1"/>
          </p:nvPr>
        </p:nvSpPr>
        <p:spPr>
          <a:xfrm>
            <a:off x="685800" y="1600200"/>
            <a:ext cx="8001000" cy="4525963"/>
          </a:xfrm>
        </p:spPr>
        <p:txBody>
          <a:bodyPr>
            <a:normAutofit/>
          </a:bodyPr>
          <a:lstStyle/>
          <a:p>
            <a:pPr marL="0" indent="0">
              <a:buNone/>
            </a:pPr>
            <a:r>
              <a:rPr lang="en-US" dirty="0"/>
              <a:t>Spelling may be poor, but ideas strong. </a:t>
            </a:r>
            <a:endParaRPr lang="en-US" dirty="0" smtClean="0"/>
          </a:p>
          <a:p>
            <a:pPr lvl="1"/>
            <a:r>
              <a:rPr lang="en-US" dirty="0" smtClean="0"/>
              <a:t>When </a:t>
            </a:r>
            <a:r>
              <a:rPr lang="en-US" dirty="0"/>
              <a:t>possible, tell students that spelling doesn’t count on </a:t>
            </a:r>
            <a:r>
              <a:rPr lang="en-US" dirty="0" smtClean="0"/>
              <a:t>drafts, or </a:t>
            </a:r>
            <a:r>
              <a:rPr lang="en-US" dirty="0"/>
              <a:t>at all. </a:t>
            </a:r>
            <a:endParaRPr lang="en-US" dirty="0" smtClean="0"/>
          </a:p>
          <a:p>
            <a:pPr lvl="1"/>
            <a:r>
              <a:rPr lang="en-US" dirty="0" smtClean="0"/>
              <a:t>Encourage </a:t>
            </a:r>
            <a:r>
              <a:rPr lang="en-US" dirty="0"/>
              <a:t>spell-checkers. </a:t>
            </a:r>
            <a:endParaRPr lang="en-US" dirty="0" smtClean="0"/>
          </a:p>
          <a:p>
            <a:pPr lvl="1"/>
            <a:r>
              <a:rPr lang="en-US" dirty="0" smtClean="0"/>
              <a:t>Consider </a:t>
            </a:r>
            <a:r>
              <a:rPr lang="en-US" dirty="0"/>
              <a:t>what you want them to show you and look beyond spelling </a:t>
            </a:r>
            <a:r>
              <a:rPr lang="en-US" dirty="0" smtClean="0"/>
              <a:t>problems if </a:t>
            </a:r>
            <a:r>
              <a:rPr lang="en-US" dirty="0"/>
              <a:t>you can.</a:t>
            </a:r>
          </a:p>
          <a:p>
            <a:pPr marL="0" indent="0">
              <a:buNone/>
            </a:pPr>
            <a:r>
              <a:rPr lang="en-US" dirty="0"/>
              <a:t>Encourage association for memory </a:t>
            </a:r>
            <a:r>
              <a:rPr lang="en-US" dirty="0" smtClean="0"/>
              <a:t>recall—</a:t>
            </a:r>
          </a:p>
          <a:p>
            <a:pPr marL="0" indent="0">
              <a:buNone/>
            </a:pPr>
            <a:r>
              <a:rPr lang="en-US" dirty="0" smtClean="0"/>
              <a:t>use songs</a:t>
            </a:r>
            <a:r>
              <a:rPr lang="en-US" dirty="0"/>
              <a:t>, rhymes, acronyms, chants.</a:t>
            </a:r>
          </a:p>
        </p:txBody>
      </p:sp>
    </p:spTree>
    <p:extLst>
      <p:ext uri="{BB962C8B-B14F-4D97-AF65-F5344CB8AC3E}">
        <p14:creationId xmlns:p14="http://schemas.microsoft.com/office/powerpoint/2010/main" val="308462932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Tips</a:t>
            </a:r>
            <a:endParaRPr lang="en-US" dirty="0"/>
          </a:p>
        </p:txBody>
      </p:sp>
      <p:sp>
        <p:nvSpPr>
          <p:cNvPr id="3" name="Content Placeholder 2"/>
          <p:cNvSpPr>
            <a:spLocks noGrp="1"/>
          </p:cNvSpPr>
          <p:nvPr>
            <p:ph idx="1"/>
          </p:nvPr>
        </p:nvSpPr>
        <p:spPr>
          <a:xfrm>
            <a:off x="685800" y="1600200"/>
            <a:ext cx="8001000" cy="4525963"/>
          </a:xfrm>
        </p:spPr>
        <p:txBody>
          <a:bodyPr>
            <a:normAutofit/>
          </a:bodyPr>
          <a:lstStyle/>
          <a:p>
            <a:r>
              <a:rPr lang="en-US" dirty="0"/>
              <a:t>Reading italic print or unusual fonts can be hard for some; use bold or underlining or </a:t>
            </a:r>
            <a:r>
              <a:rPr lang="en-US" dirty="0" smtClean="0"/>
              <a:t>highlighting </a:t>
            </a:r>
            <a:r>
              <a:rPr lang="en-US" dirty="0"/>
              <a:t>instead.</a:t>
            </a:r>
          </a:p>
          <a:p>
            <a:r>
              <a:rPr lang="en-US" dirty="0"/>
              <a:t>Suggest </a:t>
            </a:r>
            <a:r>
              <a:rPr lang="en-US" dirty="0" smtClean="0"/>
              <a:t>using a </a:t>
            </a:r>
            <a:r>
              <a:rPr lang="en-US" dirty="0"/>
              <a:t>ruler or an index card with a cut-out if they have trouble tracking when reading</a:t>
            </a:r>
            <a:r>
              <a:rPr lang="en-US" dirty="0" smtClean="0"/>
              <a:t>.</a:t>
            </a:r>
          </a:p>
          <a:p>
            <a:pPr marL="0" indent="0">
              <a:buNone/>
            </a:pPr>
            <a:endParaRPr lang="en-US" dirty="0" smtClean="0"/>
          </a:p>
        </p:txBody>
      </p:sp>
    </p:spTree>
    <p:extLst>
      <p:ext uri="{BB962C8B-B14F-4D97-AF65-F5344CB8AC3E}">
        <p14:creationId xmlns:p14="http://schemas.microsoft.com/office/powerpoint/2010/main" val="139399548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Tips</a:t>
            </a:r>
            <a:endParaRPr lang="en-US" dirty="0"/>
          </a:p>
        </p:txBody>
      </p:sp>
      <p:sp>
        <p:nvSpPr>
          <p:cNvPr id="3" name="Content Placeholder 2"/>
          <p:cNvSpPr>
            <a:spLocks noGrp="1"/>
          </p:cNvSpPr>
          <p:nvPr>
            <p:ph idx="1"/>
          </p:nvPr>
        </p:nvSpPr>
        <p:spPr>
          <a:xfrm>
            <a:off x="685800" y="1600200"/>
            <a:ext cx="8001000" cy="4525963"/>
          </a:xfrm>
        </p:spPr>
        <p:txBody>
          <a:bodyPr>
            <a:normAutofit/>
          </a:bodyPr>
          <a:lstStyle/>
          <a:p>
            <a:r>
              <a:rPr lang="en-US" dirty="0"/>
              <a:t>Post-it notes can function as a “paper brain.” Encourage their use for notes in books, for reminders of assignments, and more.</a:t>
            </a:r>
          </a:p>
          <a:p>
            <a:r>
              <a:rPr lang="en-US" dirty="0"/>
              <a:t>Print materials on pastel paper when you can—some are sensitive to the contrast of bright white and black ink. Recycled white is less offensive—off white</a:t>
            </a:r>
            <a:r>
              <a:rPr lang="en-US" dirty="0" smtClean="0"/>
              <a:t>. </a:t>
            </a:r>
            <a:endParaRPr lang="en-US" dirty="0"/>
          </a:p>
        </p:txBody>
      </p:sp>
    </p:spTree>
    <p:extLst>
      <p:ext uri="{BB962C8B-B14F-4D97-AF65-F5344CB8AC3E}">
        <p14:creationId xmlns:p14="http://schemas.microsoft.com/office/powerpoint/2010/main" val="26550433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Tips</a:t>
            </a:r>
            <a:endParaRPr lang="en-US" dirty="0"/>
          </a:p>
        </p:txBody>
      </p:sp>
      <p:sp>
        <p:nvSpPr>
          <p:cNvPr id="3" name="Content Placeholder 2"/>
          <p:cNvSpPr>
            <a:spLocks noGrp="1"/>
          </p:cNvSpPr>
          <p:nvPr>
            <p:ph idx="1"/>
          </p:nvPr>
        </p:nvSpPr>
        <p:spPr>
          <a:xfrm>
            <a:off x="685800" y="1600200"/>
            <a:ext cx="8001000" cy="4525963"/>
          </a:xfrm>
        </p:spPr>
        <p:txBody>
          <a:bodyPr>
            <a:normAutofit/>
          </a:bodyPr>
          <a:lstStyle/>
          <a:p>
            <a:pPr marL="0" indent="0">
              <a:buNone/>
            </a:pPr>
            <a:r>
              <a:rPr lang="en-US" b="1" dirty="0" err="1"/>
              <a:t>Irlen</a:t>
            </a:r>
            <a:r>
              <a:rPr lang="en-US" b="1" dirty="0"/>
              <a:t> </a:t>
            </a:r>
            <a:r>
              <a:rPr lang="en-US" b="1" dirty="0" smtClean="0"/>
              <a:t>filters</a:t>
            </a:r>
          </a:p>
          <a:p>
            <a:pPr marL="400050" lvl="1" indent="0">
              <a:buNone/>
            </a:pPr>
            <a:r>
              <a:rPr lang="en-US" sz="3200" dirty="0" smtClean="0"/>
              <a:t>Some </a:t>
            </a:r>
            <a:r>
              <a:rPr lang="en-US" sz="3200" dirty="0"/>
              <a:t>students benefit from </a:t>
            </a:r>
            <a:r>
              <a:rPr lang="en-US" sz="3200" dirty="0" smtClean="0"/>
              <a:t>them</a:t>
            </a:r>
          </a:p>
          <a:p>
            <a:pPr marL="400050" lvl="1" indent="0">
              <a:buNone/>
            </a:pPr>
            <a:r>
              <a:rPr lang="en-US" sz="3200" dirty="0" smtClean="0"/>
              <a:t>Any colored </a:t>
            </a:r>
            <a:r>
              <a:rPr lang="en-US" sz="3200" dirty="0"/>
              <a:t>transparent plastic </a:t>
            </a:r>
            <a:r>
              <a:rPr lang="en-US" sz="3200" dirty="0" smtClean="0"/>
              <a:t>can work </a:t>
            </a:r>
          </a:p>
          <a:p>
            <a:pPr marL="400050" lvl="1" indent="0">
              <a:buNone/>
            </a:pPr>
            <a:r>
              <a:rPr lang="en-US" sz="3200" dirty="0" smtClean="0"/>
              <a:t>These </a:t>
            </a:r>
            <a:r>
              <a:rPr lang="en-US" sz="3200" dirty="0"/>
              <a:t>can cut glare and give harder edges to print.</a:t>
            </a:r>
          </a:p>
        </p:txBody>
      </p:sp>
    </p:spTree>
    <p:extLst>
      <p:ext uri="{BB962C8B-B14F-4D97-AF65-F5344CB8AC3E}">
        <p14:creationId xmlns:p14="http://schemas.microsoft.com/office/powerpoint/2010/main" val="133933435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Tips</a:t>
            </a:r>
            <a:endParaRPr lang="en-US" dirty="0"/>
          </a:p>
        </p:txBody>
      </p:sp>
      <p:sp>
        <p:nvSpPr>
          <p:cNvPr id="3" name="Content Placeholder 2"/>
          <p:cNvSpPr>
            <a:spLocks noGrp="1"/>
          </p:cNvSpPr>
          <p:nvPr>
            <p:ph idx="1"/>
          </p:nvPr>
        </p:nvSpPr>
        <p:spPr>
          <a:xfrm>
            <a:off x="685800" y="1600200"/>
            <a:ext cx="8001000" cy="4525963"/>
          </a:xfrm>
        </p:spPr>
        <p:txBody>
          <a:bodyPr>
            <a:normAutofit lnSpcReduction="10000"/>
          </a:bodyPr>
          <a:lstStyle/>
          <a:p>
            <a:r>
              <a:rPr lang="en-US" dirty="0"/>
              <a:t>Allow or embed moving or walking (or tactile toys) </a:t>
            </a:r>
            <a:r>
              <a:rPr lang="en-US" dirty="0" smtClean="0"/>
              <a:t>moments into </a:t>
            </a:r>
            <a:r>
              <a:rPr lang="en-US" dirty="0"/>
              <a:t>your class time. </a:t>
            </a:r>
            <a:endParaRPr lang="en-US" dirty="0" smtClean="0"/>
          </a:p>
          <a:p>
            <a:pPr lvl="1"/>
            <a:r>
              <a:rPr lang="en-US" dirty="0" smtClean="0"/>
              <a:t>This </a:t>
            </a:r>
            <a:r>
              <a:rPr lang="en-US" dirty="0"/>
              <a:t>is helpful when students have trouble paying attention, </a:t>
            </a:r>
            <a:r>
              <a:rPr lang="en-US" dirty="0" smtClean="0"/>
              <a:t>focusing </a:t>
            </a:r>
          </a:p>
          <a:p>
            <a:pPr lvl="1"/>
            <a:r>
              <a:rPr lang="en-US" dirty="0" smtClean="0"/>
              <a:t>Think—active/passive/active/passive</a:t>
            </a:r>
            <a:endParaRPr lang="en-US" dirty="0"/>
          </a:p>
          <a:p>
            <a:r>
              <a:rPr lang="en-US" dirty="0"/>
              <a:t>Reduce visual or noisy distractions where students are working</a:t>
            </a:r>
            <a:r>
              <a:rPr lang="en-US" dirty="0" smtClean="0"/>
              <a:t>.</a:t>
            </a:r>
          </a:p>
          <a:p>
            <a:r>
              <a:rPr lang="en-US" dirty="0" smtClean="0"/>
              <a:t>Encourage </a:t>
            </a:r>
            <a:r>
              <a:rPr lang="en-US" dirty="0" err="1" smtClean="0"/>
              <a:t>distractable</a:t>
            </a:r>
            <a:r>
              <a:rPr lang="en-US" dirty="0" smtClean="0"/>
              <a:t> students to sit near the front-- or near you.</a:t>
            </a:r>
            <a:endParaRPr lang="en-US" dirty="0"/>
          </a:p>
        </p:txBody>
      </p:sp>
    </p:spTree>
    <p:extLst>
      <p:ext uri="{BB962C8B-B14F-4D97-AF65-F5344CB8AC3E}">
        <p14:creationId xmlns:p14="http://schemas.microsoft.com/office/powerpoint/2010/main" val="180238199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Tips</a:t>
            </a:r>
            <a:endParaRPr lang="en-US" dirty="0"/>
          </a:p>
        </p:txBody>
      </p:sp>
      <p:sp>
        <p:nvSpPr>
          <p:cNvPr id="3" name="Content Placeholder 2"/>
          <p:cNvSpPr>
            <a:spLocks noGrp="1"/>
          </p:cNvSpPr>
          <p:nvPr>
            <p:ph idx="1"/>
          </p:nvPr>
        </p:nvSpPr>
        <p:spPr>
          <a:xfrm>
            <a:off x="685800" y="1600200"/>
            <a:ext cx="8001000" cy="4525963"/>
          </a:xfrm>
        </p:spPr>
        <p:txBody>
          <a:bodyPr>
            <a:normAutofit/>
          </a:bodyPr>
          <a:lstStyle/>
          <a:p>
            <a:r>
              <a:rPr lang="en-US" dirty="0"/>
              <a:t>Give frequent breaks. </a:t>
            </a:r>
            <a:endParaRPr lang="en-US" dirty="0" smtClean="0"/>
          </a:p>
          <a:p>
            <a:pPr lvl="1"/>
            <a:r>
              <a:rPr lang="en-US" dirty="0" smtClean="0"/>
              <a:t>Every </a:t>
            </a:r>
            <a:r>
              <a:rPr lang="en-US" dirty="0"/>
              <a:t>15-20 minutes break  </a:t>
            </a:r>
            <a:r>
              <a:rPr lang="en-US" dirty="0" smtClean="0"/>
              <a:t>OR </a:t>
            </a:r>
            <a:r>
              <a:rPr lang="en-US" dirty="0"/>
              <a:t>make </a:t>
            </a:r>
            <a:r>
              <a:rPr lang="en-US" dirty="0" smtClean="0"/>
              <a:t>a shift </a:t>
            </a:r>
            <a:r>
              <a:rPr lang="en-US" dirty="0"/>
              <a:t>in </a:t>
            </a:r>
            <a:r>
              <a:rPr lang="en-US" dirty="0" smtClean="0"/>
              <a:t>mode of instruction</a:t>
            </a:r>
            <a:r>
              <a:rPr lang="en-US" dirty="0"/>
              <a:t>. </a:t>
            </a:r>
            <a:endParaRPr lang="en-US" dirty="0" smtClean="0"/>
          </a:p>
          <a:p>
            <a:pPr lvl="1"/>
            <a:r>
              <a:rPr lang="en-US" dirty="0" smtClean="0"/>
              <a:t>Television </a:t>
            </a:r>
            <a:r>
              <a:rPr lang="en-US" dirty="0"/>
              <a:t>has conditioned us to breaks every </a:t>
            </a:r>
            <a:endParaRPr lang="en-US" dirty="0" smtClean="0"/>
          </a:p>
          <a:p>
            <a:pPr marL="457200" lvl="1" indent="0">
              <a:buNone/>
            </a:pPr>
            <a:r>
              <a:rPr lang="en-US" dirty="0"/>
              <a:t> </a:t>
            </a:r>
            <a:r>
              <a:rPr lang="en-US" dirty="0" smtClean="0"/>
              <a:t>  8 </a:t>
            </a:r>
            <a:r>
              <a:rPr lang="en-US" dirty="0"/>
              <a:t>minutes or so.</a:t>
            </a:r>
          </a:p>
          <a:p>
            <a:r>
              <a:rPr lang="en-US" dirty="0"/>
              <a:t>After </a:t>
            </a:r>
            <a:r>
              <a:rPr lang="en-US" dirty="0" smtClean="0"/>
              <a:t>providing </a:t>
            </a:r>
            <a:r>
              <a:rPr lang="en-US" dirty="0"/>
              <a:t>information, check in to see if they have learned it. </a:t>
            </a:r>
            <a:endParaRPr lang="en-US" dirty="0" smtClean="0"/>
          </a:p>
          <a:p>
            <a:pPr lvl="1"/>
            <a:r>
              <a:rPr lang="en-US" dirty="0" smtClean="0"/>
              <a:t>Ask </a:t>
            </a:r>
            <a:r>
              <a:rPr lang="en-US" dirty="0"/>
              <a:t>them to repeat or </a:t>
            </a:r>
            <a:r>
              <a:rPr lang="en-US" dirty="0" smtClean="0"/>
              <a:t>summarize </a:t>
            </a:r>
            <a:r>
              <a:rPr lang="en-US" dirty="0"/>
              <a:t>it. </a:t>
            </a:r>
          </a:p>
        </p:txBody>
      </p:sp>
    </p:spTree>
    <p:extLst>
      <p:ext uri="{BB962C8B-B14F-4D97-AF65-F5344CB8AC3E}">
        <p14:creationId xmlns:p14="http://schemas.microsoft.com/office/powerpoint/2010/main" val="34979311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Tips</a:t>
            </a:r>
            <a:endParaRPr lang="en-US" dirty="0"/>
          </a:p>
        </p:txBody>
      </p:sp>
      <p:sp>
        <p:nvSpPr>
          <p:cNvPr id="3" name="Content Placeholder 2"/>
          <p:cNvSpPr>
            <a:spLocks noGrp="1"/>
          </p:cNvSpPr>
          <p:nvPr>
            <p:ph idx="1"/>
          </p:nvPr>
        </p:nvSpPr>
        <p:spPr>
          <a:xfrm>
            <a:off x="685800" y="1600200"/>
            <a:ext cx="8001000" cy="4525963"/>
          </a:xfrm>
        </p:spPr>
        <p:txBody>
          <a:bodyPr>
            <a:normAutofit fontScale="92500"/>
          </a:bodyPr>
          <a:lstStyle/>
          <a:p>
            <a:r>
              <a:rPr lang="en-US" dirty="0"/>
              <a:t>Provide multiple ways that students can show mastery of a subject or task whenever </a:t>
            </a:r>
            <a:r>
              <a:rPr lang="en-US" dirty="0" smtClean="0"/>
              <a:t>possible; oral presentation, paper, video, artistic or 3-D project, interview outside class, etc….. </a:t>
            </a:r>
            <a:endParaRPr lang="en-US" dirty="0"/>
          </a:p>
          <a:p>
            <a:r>
              <a:rPr lang="en-US" dirty="0" smtClean="0"/>
              <a:t>Provide </a:t>
            </a:r>
            <a:r>
              <a:rPr lang="en-US" dirty="0"/>
              <a:t>immediate </a:t>
            </a:r>
            <a:r>
              <a:rPr lang="en-US" dirty="0" smtClean="0"/>
              <a:t>positively delivered feedback.</a:t>
            </a:r>
            <a:endParaRPr lang="en-US" dirty="0"/>
          </a:p>
          <a:p>
            <a:r>
              <a:rPr lang="en-US" dirty="0" smtClean="0"/>
              <a:t>Be clear about areas that need improvement.</a:t>
            </a:r>
          </a:p>
          <a:p>
            <a:r>
              <a:rPr lang="en-US" dirty="0"/>
              <a:t>Be patient and flexible.</a:t>
            </a:r>
          </a:p>
          <a:p>
            <a:pPr marL="0" indent="0">
              <a:buNone/>
            </a:pPr>
            <a:endParaRPr lang="en-US" dirty="0"/>
          </a:p>
        </p:txBody>
      </p:sp>
    </p:spTree>
    <p:extLst>
      <p:ext uri="{BB962C8B-B14F-4D97-AF65-F5344CB8AC3E}">
        <p14:creationId xmlns:p14="http://schemas.microsoft.com/office/powerpoint/2010/main" val="118546586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Print Tips-Online and Not</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p>
            <a:pPr lvl="0"/>
            <a:r>
              <a:rPr lang="en-US" dirty="0"/>
              <a:t>Display information in a </a:t>
            </a:r>
            <a:r>
              <a:rPr lang="en-US" dirty="0" smtClean="0"/>
              <a:t>format that is easy to comprehend. Think about: </a:t>
            </a:r>
          </a:p>
          <a:p>
            <a:pPr lvl="1"/>
            <a:r>
              <a:rPr lang="en-US" dirty="0" smtClean="0"/>
              <a:t>contrast </a:t>
            </a:r>
            <a:r>
              <a:rPr lang="en-US" dirty="0"/>
              <a:t>between background and text or image</a:t>
            </a:r>
            <a:endParaRPr lang="en-US" sz="3600" dirty="0"/>
          </a:p>
          <a:p>
            <a:pPr lvl="1"/>
            <a:r>
              <a:rPr lang="en-US" dirty="0" smtClean="0"/>
              <a:t>color </a:t>
            </a:r>
            <a:r>
              <a:rPr lang="en-US" dirty="0"/>
              <a:t>used for information or emphasis</a:t>
            </a:r>
            <a:endParaRPr lang="en-US" sz="3600" dirty="0"/>
          </a:p>
          <a:p>
            <a:pPr lvl="1"/>
            <a:r>
              <a:rPr lang="en-US" dirty="0" smtClean="0"/>
              <a:t>volume </a:t>
            </a:r>
            <a:r>
              <a:rPr lang="en-US" dirty="0"/>
              <a:t>or rate of speech or sound</a:t>
            </a:r>
            <a:endParaRPr lang="en-US" sz="3600" dirty="0"/>
          </a:p>
          <a:p>
            <a:pPr lvl="1"/>
            <a:r>
              <a:rPr lang="en-US" dirty="0" smtClean="0"/>
              <a:t>speed </a:t>
            </a:r>
            <a:r>
              <a:rPr lang="en-US" dirty="0"/>
              <a:t>or timing of video, animation, sound, </a:t>
            </a:r>
            <a:endParaRPr lang="en-US" dirty="0" smtClean="0"/>
          </a:p>
          <a:p>
            <a:pPr lvl="1"/>
            <a:r>
              <a:rPr lang="en-US" dirty="0" smtClean="0"/>
              <a:t>layout </a:t>
            </a:r>
            <a:r>
              <a:rPr lang="en-US" dirty="0"/>
              <a:t>of </a:t>
            </a:r>
            <a:r>
              <a:rPr lang="en-US" dirty="0" smtClean="0"/>
              <a:t>elements</a:t>
            </a:r>
            <a:endParaRPr lang="en-US" sz="3600" dirty="0"/>
          </a:p>
          <a:p>
            <a:pPr lvl="1"/>
            <a:r>
              <a:rPr lang="en-US" dirty="0" smtClean="0"/>
              <a:t> </a:t>
            </a:r>
            <a:r>
              <a:rPr lang="en-US" dirty="0"/>
              <a:t>font </a:t>
            </a:r>
            <a:r>
              <a:rPr lang="en-US" dirty="0" smtClean="0"/>
              <a:t> type </a:t>
            </a:r>
          </a:p>
          <a:p>
            <a:pPr lvl="1"/>
            <a:r>
              <a:rPr lang="en-US" sz="3000" dirty="0"/>
              <a:t>size of text, images, graphs, tables, pictures</a:t>
            </a:r>
          </a:p>
          <a:p>
            <a:pPr lvl="1"/>
            <a:endParaRPr lang="en-US" sz="3600" dirty="0"/>
          </a:p>
          <a:p>
            <a:endParaRPr lang="en-US" dirty="0"/>
          </a:p>
        </p:txBody>
      </p:sp>
    </p:spTree>
    <p:extLst>
      <p:ext uri="{BB962C8B-B14F-4D97-AF65-F5344CB8AC3E}">
        <p14:creationId xmlns:p14="http://schemas.microsoft.com/office/powerpoint/2010/main" val="1359621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Kinds of Students?</a:t>
            </a:r>
            <a:endParaRPr lang="en-US" dirty="0"/>
          </a:p>
        </p:txBody>
      </p:sp>
      <p:sp>
        <p:nvSpPr>
          <p:cNvPr id="3" name="Content Placeholder 2"/>
          <p:cNvSpPr>
            <a:spLocks noGrp="1"/>
          </p:cNvSpPr>
          <p:nvPr>
            <p:ph idx="1"/>
          </p:nvPr>
        </p:nvSpPr>
        <p:spPr/>
        <p:txBody>
          <a:bodyPr/>
          <a:lstStyle/>
          <a:p>
            <a:pPr marL="0" indent="0">
              <a:buNone/>
            </a:pPr>
            <a:r>
              <a:rPr lang="en-US" dirty="0" smtClean="0"/>
              <a:t>Think about a student who has been an enigma to you.</a:t>
            </a:r>
          </a:p>
          <a:p>
            <a:r>
              <a:rPr lang="en-US" dirty="0" smtClean="0"/>
              <a:t>Did the student seem capable or even brilliant, yet not meet your expectations for achievement?</a:t>
            </a:r>
          </a:p>
          <a:p>
            <a:r>
              <a:rPr lang="en-US" dirty="0" smtClean="0"/>
              <a:t>What did the student NOT learn or demonstrate?</a:t>
            </a:r>
          </a:p>
          <a:p>
            <a:endParaRPr lang="en-US" dirty="0"/>
          </a:p>
        </p:txBody>
      </p:sp>
    </p:spTree>
    <p:extLst>
      <p:ext uri="{BB962C8B-B14F-4D97-AF65-F5344CB8AC3E}">
        <p14:creationId xmlns:p14="http://schemas.microsoft.com/office/powerpoint/2010/main" val="295816398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889843"/>
            <a:ext cx="6553200" cy="2123658"/>
          </a:xfrm>
          <a:prstGeom prst="rect">
            <a:avLst/>
          </a:prstGeom>
        </p:spPr>
        <p:txBody>
          <a:bodyPr wrap="square">
            <a:spAutoFit/>
          </a:bodyPr>
          <a:lstStyle/>
          <a:p>
            <a:r>
              <a:rPr lang="en-US" sz="4400" b="1" dirty="0" smtClean="0"/>
              <a:t>How Can Students Show Learning without Writing or Testing? </a:t>
            </a:r>
            <a:endParaRPr lang="en-US" sz="4400" dirty="0"/>
          </a:p>
        </p:txBody>
      </p:sp>
    </p:spTree>
    <p:extLst>
      <p:ext uri="{BB962C8B-B14F-4D97-AF65-F5344CB8AC3E}">
        <p14:creationId xmlns:p14="http://schemas.microsoft.com/office/powerpoint/2010/main" val="168444359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609600"/>
            <a:ext cx="6629400" cy="3970318"/>
          </a:xfrm>
          <a:prstGeom prst="rect">
            <a:avLst/>
          </a:prstGeom>
        </p:spPr>
        <p:txBody>
          <a:bodyPr wrap="square">
            <a:spAutoFit/>
          </a:bodyPr>
          <a:lstStyle/>
          <a:p>
            <a:r>
              <a:rPr lang="en-US" sz="3600" dirty="0"/>
              <a:t>Peristalsis is “the progressive wave of contraction and relaxation of a </a:t>
            </a:r>
            <a:r>
              <a:rPr lang="en-US" sz="3600" dirty="0" smtClean="0"/>
              <a:t>tubular muscular system, </a:t>
            </a:r>
            <a:r>
              <a:rPr lang="en-US" sz="3600" dirty="0"/>
              <a:t>especially the alimentary canal, by </a:t>
            </a:r>
            <a:r>
              <a:rPr lang="en-US" sz="3600" dirty="0" smtClean="0"/>
              <a:t>which the </a:t>
            </a:r>
            <a:r>
              <a:rPr lang="en-US" sz="3600" dirty="0"/>
              <a:t>contents are forced through the system.” You can express this by…</a:t>
            </a:r>
          </a:p>
        </p:txBody>
      </p:sp>
    </p:spTree>
    <p:extLst>
      <p:ext uri="{BB962C8B-B14F-4D97-AF65-F5344CB8AC3E}">
        <p14:creationId xmlns:p14="http://schemas.microsoft.com/office/powerpoint/2010/main" val="320937040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464647"/>
            <a:ext cx="4572000" cy="7879080"/>
          </a:xfrm>
          <a:prstGeom prst="rect">
            <a:avLst/>
          </a:prstGeom>
        </p:spPr>
        <p:txBody>
          <a:bodyPr>
            <a:spAutoFit/>
          </a:bodyPr>
          <a:lstStyle/>
          <a:p>
            <a:pPr lvl="0"/>
            <a:endParaRPr lang="en-US" dirty="0" smtClean="0"/>
          </a:p>
          <a:p>
            <a:pPr lvl="0"/>
            <a:endParaRPr lang="en-US" dirty="0"/>
          </a:p>
          <a:p>
            <a:pPr lvl="0"/>
            <a:endParaRPr lang="en-US" dirty="0" smtClean="0"/>
          </a:p>
          <a:p>
            <a:pPr lvl="0"/>
            <a:endParaRPr lang="en-US" dirty="0"/>
          </a:p>
          <a:p>
            <a:pPr lvl="0"/>
            <a:endParaRPr lang="en-US" dirty="0" smtClean="0"/>
          </a:p>
          <a:p>
            <a:pPr lvl="0"/>
            <a:endParaRPr lang="en-US" dirty="0"/>
          </a:p>
          <a:p>
            <a:pPr lvl="0"/>
            <a:endParaRPr lang="en-US" dirty="0" smtClean="0"/>
          </a:p>
          <a:p>
            <a:pPr lvl="0"/>
            <a:r>
              <a:rPr lang="en-US" sz="2000" dirty="0" smtClean="0"/>
              <a:t>a haiku</a:t>
            </a:r>
          </a:p>
          <a:p>
            <a:pPr lvl="0"/>
            <a:r>
              <a:rPr lang="en-US" sz="2000" dirty="0" smtClean="0"/>
              <a:t>a cubist-style sketch or collage </a:t>
            </a:r>
          </a:p>
          <a:p>
            <a:pPr lvl="0"/>
            <a:r>
              <a:rPr lang="en-US" sz="2000" dirty="0" smtClean="0"/>
              <a:t>a letter of complaint </a:t>
            </a:r>
          </a:p>
          <a:p>
            <a:pPr lvl="0"/>
            <a:r>
              <a:rPr lang="en-US" sz="2000" dirty="0" smtClean="0"/>
              <a:t>an origami folded paper model</a:t>
            </a:r>
          </a:p>
          <a:p>
            <a:pPr lvl="0"/>
            <a:r>
              <a:rPr lang="en-US" sz="2000" dirty="0" smtClean="0"/>
              <a:t>a 1930s radio broadcast</a:t>
            </a:r>
          </a:p>
          <a:p>
            <a:pPr lvl="0"/>
            <a:r>
              <a:rPr lang="en-US" sz="2000" dirty="0" smtClean="0"/>
              <a:t>a love song</a:t>
            </a:r>
          </a:p>
          <a:p>
            <a:pPr lvl="0"/>
            <a:r>
              <a:rPr lang="en-US" sz="2000" dirty="0" smtClean="0"/>
              <a:t>a marriage vow</a:t>
            </a:r>
          </a:p>
          <a:p>
            <a:pPr lvl="0"/>
            <a:r>
              <a:rPr lang="en-US" sz="2000" dirty="0" smtClean="0"/>
              <a:t>a story a  Dear John letter</a:t>
            </a:r>
          </a:p>
          <a:p>
            <a:pPr lvl="0"/>
            <a:r>
              <a:rPr lang="en-US" sz="2000" dirty="0" smtClean="0"/>
              <a:t>a puppet show </a:t>
            </a:r>
          </a:p>
          <a:p>
            <a:pPr lvl="0"/>
            <a:r>
              <a:rPr lang="en-US" sz="2000" dirty="0" smtClean="0"/>
              <a:t>a children's book</a:t>
            </a:r>
          </a:p>
          <a:p>
            <a:pPr lvl="0"/>
            <a:r>
              <a:rPr lang="en-US" sz="2000" dirty="0" smtClean="0"/>
              <a:t>a choreographed fight scene</a:t>
            </a:r>
          </a:p>
          <a:p>
            <a:pPr lvl="0"/>
            <a:r>
              <a:rPr lang="en-US" sz="2000" dirty="0" smtClean="0"/>
              <a:t>an interpretive dance</a:t>
            </a:r>
          </a:p>
          <a:p>
            <a:pPr lvl="0"/>
            <a:r>
              <a:rPr lang="en-US" sz="2000" dirty="0" smtClean="0"/>
              <a:t>an obituary</a:t>
            </a:r>
          </a:p>
          <a:p>
            <a:pPr lvl="0"/>
            <a:r>
              <a:rPr lang="en-US" sz="2000" dirty="0" smtClean="0"/>
              <a:t>a public service announcement</a:t>
            </a:r>
          </a:p>
          <a:p>
            <a:pPr lvl="0"/>
            <a:r>
              <a:rPr lang="en-US" sz="2000" dirty="0" smtClean="0"/>
              <a:t>a proverb</a:t>
            </a:r>
          </a:p>
          <a:p>
            <a:pPr lvl="0"/>
            <a:r>
              <a:rPr lang="en-US" sz="2000" dirty="0" smtClean="0"/>
              <a:t>a cartoon</a:t>
            </a:r>
          </a:p>
          <a:p>
            <a:pPr lvl="0"/>
            <a:r>
              <a:rPr lang="en-US" sz="2000" dirty="0" smtClean="0"/>
              <a:t>a calendar design </a:t>
            </a:r>
          </a:p>
          <a:p>
            <a:pPr lvl="0"/>
            <a:r>
              <a:rPr lang="en-US" sz="2000" dirty="0" smtClean="0"/>
              <a:t>a heated dialogue between enemies</a:t>
            </a:r>
          </a:p>
          <a:p>
            <a:pPr lvl="0"/>
            <a:r>
              <a:rPr lang="en-US" sz="2000" dirty="0" smtClean="0"/>
              <a:t>a bumper sticker</a:t>
            </a:r>
          </a:p>
        </p:txBody>
      </p:sp>
    </p:spTree>
    <p:extLst>
      <p:ext uri="{BB962C8B-B14F-4D97-AF65-F5344CB8AC3E}">
        <p14:creationId xmlns:p14="http://schemas.microsoft.com/office/powerpoint/2010/main" val="116324732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889844"/>
            <a:ext cx="5867400" cy="5632311"/>
          </a:xfrm>
          <a:prstGeom prst="rect">
            <a:avLst/>
          </a:prstGeom>
        </p:spPr>
        <p:txBody>
          <a:bodyPr wrap="square">
            <a:spAutoFit/>
          </a:bodyPr>
          <a:lstStyle/>
          <a:p>
            <a:pPr lvl="0"/>
            <a:r>
              <a:rPr lang="en-US" sz="2000" dirty="0"/>
              <a:t>a </a:t>
            </a:r>
            <a:r>
              <a:rPr lang="en-US" sz="2000" dirty="0" err="1"/>
              <a:t>playdough</a:t>
            </a:r>
            <a:r>
              <a:rPr lang="en-US" sz="2000" dirty="0"/>
              <a:t>/</a:t>
            </a:r>
            <a:r>
              <a:rPr lang="en-US" sz="2000" dirty="0" err="1"/>
              <a:t>modelling</a:t>
            </a:r>
            <a:r>
              <a:rPr lang="en-US" sz="2000" dirty="0"/>
              <a:t> clay </a:t>
            </a:r>
            <a:r>
              <a:rPr lang="en-US" sz="2000" dirty="0" err="1"/>
              <a:t>scultpure</a:t>
            </a:r>
            <a:endParaRPr lang="en-US" sz="2000" dirty="0"/>
          </a:p>
          <a:p>
            <a:pPr lvl="0"/>
            <a:r>
              <a:rPr lang="en-US" sz="2000" dirty="0"/>
              <a:t>a series of 5 photographs</a:t>
            </a:r>
          </a:p>
          <a:p>
            <a:pPr lvl="0"/>
            <a:r>
              <a:rPr lang="en-US" sz="2000" dirty="0"/>
              <a:t>a sketch with non-dominant (left) hand</a:t>
            </a:r>
          </a:p>
          <a:p>
            <a:pPr lvl="0"/>
            <a:r>
              <a:rPr lang="en-US" sz="2000" dirty="0"/>
              <a:t>a concept map</a:t>
            </a:r>
          </a:p>
          <a:p>
            <a:pPr lvl="0"/>
            <a:r>
              <a:rPr lang="en-US" sz="2000" dirty="0"/>
              <a:t>an expressive dance</a:t>
            </a:r>
          </a:p>
          <a:p>
            <a:pPr lvl="0"/>
            <a:r>
              <a:rPr lang="en-US" sz="2000" dirty="0"/>
              <a:t>an </a:t>
            </a:r>
            <a:r>
              <a:rPr lang="en-US" sz="2000" dirty="0" smtClean="0"/>
              <a:t>album </a:t>
            </a:r>
            <a:r>
              <a:rPr lang="en-US" sz="2000" dirty="0"/>
              <a:t>cover</a:t>
            </a:r>
          </a:p>
          <a:p>
            <a:pPr lvl="0"/>
            <a:r>
              <a:rPr lang="en-US" sz="2000" dirty="0"/>
              <a:t>an </a:t>
            </a:r>
            <a:r>
              <a:rPr lang="en-US" sz="2000" dirty="0" smtClean="0"/>
              <a:t>impressionistic painting</a:t>
            </a:r>
            <a:endParaRPr lang="en-US" sz="2000" dirty="0"/>
          </a:p>
          <a:p>
            <a:pPr lvl="0"/>
            <a:r>
              <a:rPr lang="en-US" sz="2000" dirty="0"/>
              <a:t>A sonnet</a:t>
            </a:r>
          </a:p>
          <a:p>
            <a:pPr lvl="0"/>
            <a:r>
              <a:rPr lang="en-US" sz="2000" dirty="0"/>
              <a:t>A nursery rhyme</a:t>
            </a:r>
          </a:p>
          <a:p>
            <a:pPr lvl="0"/>
            <a:r>
              <a:rPr lang="en-US" sz="2000" dirty="0"/>
              <a:t>A game of </a:t>
            </a:r>
            <a:r>
              <a:rPr lang="en-US" sz="2000" dirty="0" smtClean="0"/>
              <a:t>charades</a:t>
            </a:r>
            <a:endParaRPr lang="en-US" sz="2000" dirty="0"/>
          </a:p>
          <a:p>
            <a:pPr lvl="0"/>
            <a:r>
              <a:rPr lang="en-US" sz="2000" dirty="0"/>
              <a:t>A board game</a:t>
            </a:r>
          </a:p>
          <a:p>
            <a:pPr lvl="0"/>
            <a:r>
              <a:rPr lang="en-US" sz="2000" dirty="0"/>
              <a:t>A rap/hip-hop song</a:t>
            </a:r>
          </a:p>
          <a:p>
            <a:pPr lvl="0"/>
            <a:r>
              <a:rPr lang="en-US" sz="2000" dirty="0"/>
              <a:t>a charts or a graph</a:t>
            </a:r>
          </a:p>
          <a:p>
            <a:pPr lvl="0"/>
            <a:r>
              <a:rPr lang="en-US" sz="2000" dirty="0"/>
              <a:t>A rap of your own making</a:t>
            </a:r>
          </a:p>
          <a:p>
            <a:pPr lvl="0"/>
            <a:r>
              <a:rPr lang="en-US" sz="2000" dirty="0"/>
              <a:t>A tattoo design</a:t>
            </a:r>
          </a:p>
          <a:p>
            <a:pPr lvl="0"/>
            <a:r>
              <a:rPr lang="en-US" sz="2000" dirty="0"/>
              <a:t>A show &amp; tell event</a:t>
            </a:r>
          </a:p>
          <a:p>
            <a:pPr lvl="0"/>
            <a:r>
              <a:rPr lang="en-US" sz="2000" dirty="0"/>
              <a:t>A word cloud in </a:t>
            </a:r>
            <a:r>
              <a:rPr lang="en-US" sz="2000" dirty="0" err="1" smtClean="0"/>
              <a:t>Wordle</a:t>
            </a:r>
            <a:endParaRPr lang="en-US" sz="2000" dirty="0"/>
          </a:p>
          <a:p>
            <a:r>
              <a:rPr lang="en-US" sz="2000" dirty="0"/>
              <a:t>A floor plan of a house with appropriate labels</a:t>
            </a:r>
          </a:p>
        </p:txBody>
      </p:sp>
    </p:spTree>
    <p:extLst>
      <p:ext uri="{BB962C8B-B14F-4D97-AF65-F5344CB8AC3E}">
        <p14:creationId xmlns:p14="http://schemas.microsoft.com/office/powerpoint/2010/main" val="18866953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Resources</a:t>
            </a:r>
            <a:endParaRPr lang="en-US" dirty="0"/>
          </a:p>
        </p:txBody>
      </p:sp>
      <p:sp>
        <p:nvSpPr>
          <p:cNvPr id="3" name="Content Placeholder 2"/>
          <p:cNvSpPr>
            <a:spLocks noGrp="1"/>
          </p:cNvSpPr>
          <p:nvPr>
            <p:ph idx="1"/>
          </p:nvPr>
        </p:nvSpPr>
        <p:spPr/>
        <p:txBody>
          <a:bodyPr/>
          <a:lstStyle/>
          <a:p>
            <a:r>
              <a:rPr lang="en-US" dirty="0" smtClean="0"/>
              <a:t>Hand out with sample of websites that help with UDL/UDI—especially for students.</a:t>
            </a:r>
          </a:p>
          <a:p>
            <a:r>
              <a:rPr lang="en-US" dirty="0" smtClean="0"/>
              <a:t>CAST.org</a:t>
            </a:r>
          </a:p>
          <a:p>
            <a:r>
              <a:rPr lang="en-US" dirty="0" smtClean="0"/>
              <a:t>DoIt.org</a:t>
            </a:r>
          </a:p>
          <a:p>
            <a:r>
              <a:rPr lang="en-US" dirty="0" smtClean="0"/>
              <a:t>LD.org</a:t>
            </a:r>
            <a:endParaRPr lang="en-US" dirty="0"/>
          </a:p>
        </p:txBody>
      </p:sp>
    </p:spTree>
    <p:extLst>
      <p:ext uri="{BB962C8B-B14F-4D97-AF65-F5344CB8AC3E}">
        <p14:creationId xmlns:p14="http://schemas.microsoft.com/office/powerpoint/2010/main" val="16500043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Questions?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630006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Intervention (RTI)</a:t>
            </a:r>
            <a:endParaRPr lang="en-US" dirty="0"/>
          </a:p>
        </p:txBody>
      </p:sp>
      <p:sp>
        <p:nvSpPr>
          <p:cNvPr id="3" name="Content Placeholder 2"/>
          <p:cNvSpPr>
            <a:spLocks noGrp="1"/>
          </p:cNvSpPr>
          <p:nvPr>
            <p:ph idx="1"/>
          </p:nvPr>
        </p:nvSpPr>
        <p:spPr/>
        <p:txBody>
          <a:bodyPr/>
          <a:lstStyle/>
          <a:p>
            <a:pPr marL="0" indent="0">
              <a:buNone/>
            </a:pPr>
            <a:r>
              <a:rPr lang="en-US" dirty="0" smtClean="0"/>
              <a:t>Student lack of response to offered instructional “interventions” may suggest a disability.</a:t>
            </a:r>
          </a:p>
          <a:p>
            <a:pPr marL="0" indent="0">
              <a:buNone/>
            </a:pPr>
            <a:endParaRPr lang="en-US" sz="1100" dirty="0"/>
          </a:p>
          <a:p>
            <a:r>
              <a:rPr lang="en-US" dirty="0" smtClean="0"/>
              <a:t>Disabilities may present in similar ways but have a variety of root causes.</a:t>
            </a:r>
          </a:p>
          <a:p>
            <a:r>
              <a:rPr lang="en-US" dirty="0" smtClean="0"/>
              <a:t>This may be the way accommodations are allotted in higher education in the future.</a:t>
            </a:r>
            <a:endParaRPr lang="en-US" dirty="0"/>
          </a:p>
        </p:txBody>
      </p:sp>
    </p:spTree>
    <p:extLst>
      <p:ext uri="{BB962C8B-B14F-4D97-AF65-F5344CB8AC3E}">
        <p14:creationId xmlns:p14="http://schemas.microsoft.com/office/powerpoint/2010/main" val="825368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dirty="0" smtClean="0"/>
              <a:t>Universal Design For </a:t>
            </a:r>
            <a:br>
              <a:rPr lang="en-US" dirty="0" smtClean="0"/>
            </a:br>
            <a:r>
              <a:rPr lang="en-US" dirty="0" smtClean="0"/>
              <a:t>Learning and Instruction</a:t>
            </a:r>
            <a:endParaRPr lang="en-US" dirty="0"/>
          </a:p>
        </p:txBody>
      </p:sp>
      <p:sp>
        <p:nvSpPr>
          <p:cNvPr id="3" name="Content Placeholder 2"/>
          <p:cNvSpPr>
            <a:spLocks noGrp="1"/>
          </p:cNvSpPr>
          <p:nvPr>
            <p:ph idx="1"/>
          </p:nvPr>
        </p:nvSpPr>
        <p:spPr>
          <a:xfrm>
            <a:off x="457200" y="2286000"/>
            <a:ext cx="8229600" cy="3840163"/>
          </a:xfrm>
        </p:spPr>
        <p:txBody>
          <a:bodyPr>
            <a:normAutofit/>
          </a:bodyPr>
          <a:lstStyle/>
          <a:p>
            <a:pPr marL="0" indent="0">
              <a:buNone/>
            </a:pPr>
            <a:r>
              <a:rPr lang="en-US" sz="3600" dirty="0" smtClean="0"/>
              <a:t>Ways to engage students and to design embedded instructional supports that gives </a:t>
            </a:r>
            <a:r>
              <a:rPr lang="en-US" sz="3600" b="1" dirty="0" smtClean="0"/>
              <a:t>most</a:t>
            </a:r>
            <a:r>
              <a:rPr lang="en-US" sz="3600" dirty="0" smtClean="0"/>
              <a:t> an opportunity to learn </a:t>
            </a:r>
            <a:r>
              <a:rPr lang="en-US" sz="3600" b="1" i="1" dirty="0" smtClean="0"/>
              <a:t>and show what they have learned </a:t>
            </a:r>
            <a:r>
              <a:rPr lang="en-US" sz="3600" dirty="0" smtClean="0"/>
              <a:t>in an inclusive environment.</a:t>
            </a:r>
          </a:p>
          <a:p>
            <a:pPr marL="0" indent="0">
              <a:buNone/>
            </a:pPr>
            <a:endParaRPr lang="en-US" sz="3600" dirty="0" smtClean="0"/>
          </a:p>
          <a:p>
            <a:pPr marL="0" indent="0">
              <a:buNone/>
            </a:pPr>
            <a:endParaRPr lang="en-US" sz="3600" dirty="0"/>
          </a:p>
        </p:txBody>
      </p:sp>
    </p:spTree>
    <p:extLst>
      <p:ext uri="{BB962C8B-B14F-4D97-AF65-F5344CB8AC3E}">
        <p14:creationId xmlns:p14="http://schemas.microsoft.com/office/powerpoint/2010/main" val="4043861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Plan</a:t>
            </a:r>
            <a:endParaRPr lang="en-US" dirty="0"/>
          </a:p>
        </p:txBody>
      </p:sp>
      <p:sp>
        <p:nvSpPr>
          <p:cNvPr id="3" name="Content Placeholder 2"/>
          <p:cNvSpPr>
            <a:spLocks noGrp="1"/>
          </p:cNvSpPr>
          <p:nvPr>
            <p:ph idx="1"/>
          </p:nvPr>
        </p:nvSpPr>
        <p:spPr/>
        <p:txBody>
          <a:bodyPr/>
          <a:lstStyle/>
          <a:p>
            <a:r>
              <a:rPr lang="en-US" dirty="0" smtClean="0"/>
              <a:t>Identify disabilities and disorders that are impacted by traditional learning models</a:t>
            </a:r>
          </a:p>
          <a:p>
            <a:r>
              <a:rPr lang="en-US" dirty="0" smtClean="0"/>
              <a:t>Define and understand learning disabilities</a:t>
            </a:r>
          </a:p>
          <a:p>
            <a:pPr marL="0" indent="0">
              <a:buNone/>
            </a:pPr>
            <a:endParaRPr lang="en-US" dirty="0" smtClean="0"/>
          </a:p>
          <a:p>
            <a:r>
              <a:rPr lang="en-US" dirty="0" smtClean="0"/>
              <a:t>Present UDL type strategies and instruction methods that can help most students in the classroom, as well as those with disabilities. </a:t>
            </a:r>
            <a:endParaRPr lang="en-US" dirty="0"/>
          </a:p>
        </p:txBody>
      </p:sp>
    </p:spTree>
    <p:extLst>
      <p:ext uri="{BB962C8B-B14F-4D97-AF65-F5344CB8AC3E}">
        <p14:creationId xmlns:p14="http://schemas.microsoft.com/office/powerpoint/2010/main" val="258358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572</TotalTime>
  <Words>2498</Words>
  <Application>Microsoft Office PowerPoint</Application>
  <PresentationFormat>On-screen Show (4:3)</PresentationFormat>
  <Paragraphs>477</Paragraphs>
  <Slides>65</Slides>
  <Notes>0</Notes>
  <HiddenSlides>0</HiddenSlides>
  <MMClips>0</MMClip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Office Theme</vt:lpstr>
      <vt:lpstr>Learning Disabilities What Are They?  How Can I Work With LD Students?</vt:lpstr>
      <vt:lpstr>PowerPoint Presentation</vt:lpstr>
      <vt:lpstr>PowerPoint Presentation</vt:lpstr>
      <vt:lpstr>PowerPoint Presentation</vt:lpstr>
      <vt:lpstr>PowerPoint Presentation</vt:lpstr>
      <vt:lpstr>What Kinds of Students?</vt:lpstr>
      <vt:lpstr>Response to Intervention (RTI)</vt:lpstr>
      <vt:lpstr>Universal Design For  Learning and Instruction</vt:lpstr>
      <vt:lpstr>Presentation Plan</vt:lpstr>
      <vt:lpstr>Disabilities and Disorders</vt:lpstr>
      <vt:lpstr>So what is going on?</vt:lpstr>
      <vt:lpstr>Mental Health Reasons</vt:lpstr>
      <vt:lpstr>Physiological Reasons</vt:lpstr>
      <vt:lpstr>Acquired/Cognitive/Developmental Reasons</vt:lpstr>
      <vt:lpstr>Other Reasons</vt:lpstr>
      <vt:lpstr>Learning Disability</vt:lpstr>
      <vt:lpstr>Learning Disability</vt:lpstr>
      <vt:lpstr>Processing</vt:lpstr>
      <vt:lpstr>Processing Categories</vt:lpstr>
      <vt:lpstr>Visual Processing</vt:lpstr>
      <vt:lpstr>Visual Processing Disability Manifests most prominently in math and spelling - difficulty ‘visualizing’ words, letters, symbols, etc.</vt:lpstr>
      <vt:lpstr>Auditory Processing</vt:lpstr>
      <vt:lpstr>Sequential/Rational Processing</vt:lpstr>
      <vt:lpstr>Sequential/Rational Processing Disability Manifests most prominently in writing mechanics, basic reading, math computation, and expressive language.</vt:lpstr>
      <vt:lpstr>Conceptual/Holistic Processing Discerns ‘the big picture,’ overall patterns and underlying concepts used in higher order thinking, creating, and reasoning.</vt:lpstr>
      <vt:lpstr>Conceptual/Holistic Processing Disability Manifests at a later age and most prominently in reading comprehension, math reasoning, and creative writing.</vt:lpstr>
      <vt:lpstr>Processing Speed How fast information travels through the brain.</vt:lpstr>
      <vt:lpstr>Processing Speed Disability Students experiencing a general Processing Speed disability show difficulties in all academic areas.</vt:lpstr>
      <vt:lpstr>Executive Functioning The overall ability to manage or regulate cognitive and emotional process.</vt:lpstr>
      <vt:lpstr>Executive Function Disability Students struggle with work completion, organization, and motivation for any task seen as difficult, frustrating or unappealing. This weakness is associated with ADD.</vt:lpstr>
      <vt:lpstr>In each of these categories, students can have trouble with </vt:lpstr>
      <vt:lpstr>Students can have trouble with </vt:lpstr>
      <vt:lpstr>Students can have trouble with </vt:lpstr>
      <vt:lpstr>Students can have trouble with </vt:lpstr>
      <vt:lpstr>Learning Disabilities</vt:lpstr>
      <vt:lpstr>Accommodations &amp; Strategies</vt:lpstr>
      <vt:lpstr>Learning Styles</vt:lpstr>
      <vt:lpstr>General Strategies</vt:lpstr>
      <vt:lpstr>General Strategies</vt:lpstr>
      <vt:lpstr>General Strategies</vt:lpstr>
      <vt:lpstr>Specific Tips</vt:lpstr>
      <vt:lpstr>Specific Tips</vt:lpstr>
      <vt:lpstr>Specific Tips</vt:lpstr>
      <vt:lpstr>Specific Tips</vt:lpstr>
      <vt:lpstr>Specific Tips</vt:lpstr>
      <vt:lpstr>Specific Tips</vt:lpstr>
      <vt:lpstr>Specific Tips</vt:lpstr>
      <vt:lpstr>Specific Tips</vt:lpstr>
      <vt:lpstr>Specific Tips</vt:lpstr>
      <vt:lpstr>Specific Tips</vt:lpstr>
      <vt:lpstr>Specific Tips</vt:lpstr>
      <vt:lpstr>Specific Tips</vt:lpstr>
      <vt:lpstr>Specific Tips</vt:lpstr>
      <vt:lpstr>Specific Tips</vt:lpstr>
      <vt:lpstr>Specific Tips</vt:lpstr>
      <vt:lpstr>Specific Tips</vt:lpstr>
      <vt:lpstr>Specific Tips</vt:lpstr>
      <vt:lpstr>Specific Tips</vt:lpstr>
      <vt:lpstr>Print Tips-Online and Not</vt:lpstr>
      <vt:lpstr>PowerPoint Presentation</vt:lpstr>
      <vt:lpstr>PowerPoint Presentation</vt:lpstr>
      <vt:lpstr>PowerPoint Presentation</vt:lpstr>
      <vt:lpstr>PowerPoint Presentation</vt:lpstr>
      <vt:lpstr>A Few Resources</vt:lpstr>
      <vt:lpstr>Questions?</vt:lpstr>
    </vt:vector>
  </TitlesOfParts>
  <Company>South Puget Sound Community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Disabilities What Are They?  How Can I Work With LD Students?</dc:title>
  <dc:creator>Fitzgerald, Annamary</dc:creator>
  <cp:lastModifiedBy>Fitzgerald, Annamary</cp:lastModifiedBy>
  <cp:revision>57</cp:revision>
  <cp:lastPrinted>2012-09-18T21:00:13Z</cp:lastPrinted>
  <dcterms:created xsi:type="dcterms:W3CDTF">2012-09-18T19:14:30Z</dcterms:created>
  <dcterms:modified xsi:type="dcterms:W3CDTF">2012-09-20T16:26:42Z</dcterms:modified>
</cp:coreProperties>
</file>